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  <p:sldMasterId id="2147483668" r:id="rId6"/>
    <p:sldMasterId id="2147483669" r:id="rId7"/>
  </p:sldMasterIdLst>
  <p:notesMasterIdLst>
    <p:notesMasterId r:id="rId17"/>
  </p:notesMasterIdLst>
  <p:sldIdLst>
    <p:sldId id="264" r:id="rId8"/>
    <p:sldId id="290" r:id="rId9"/>
    <p:sldId id="257" r:id="rId10"/>
    <p:sldId id="258" r:id="rId11"/>
    <p:sldId id="259" r:id="rId12"/>
    <p:sldId id="261" r:id="rId13"/>
    <p:sldId id="262" r:id="rId14"/>
    <p:sldId id="294" r:id="rId15"/>
    <p:sldId id="263" r:id="rId16"/>
  </p:sldIdLst>
  <p:sldSz cx="9144000" cy="6858000" type="screen4x3"/>
  <p:notesSz cx="6797675" cy="9926638"/>
  <p:embeddedFontLst>
    <p:embeddedFont>
      <p:font typeface="Arial Black" panose="020B06040202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0"/>
  </p:normalViewPr>
  <p:slideViewPr>
    <p:cSldViewPr snapToGrid="0">
      <p:cViewPr>
        <p:scale>
          <a:sx n="139" d="100"/>
          <a:sy n="139" d="100"/>
        </p:scale>
        <p:origin x="84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6.fntdata"/><Relationship Id="rId10" Type="http://schemas.openxmlformats.org/officeDocument/2006/relationships/slide" Target="slides/slide3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avec texte et graphique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05400" y="1476296"/>
            <a:ext cx="7881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3C3F5"/>
              </a:buClr>
              <a:buSzPts val="1800"/>
              <a:buFont typeface="Arial"/>
              <a:buChar char="■"/>
              <a:defRPr>
                <a:solidFill>
                  <a:srgbClr val="63C3F5"/>
                </a:solidFill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63C3F5"/>
              </a:buClr>
              <a:buSzPts val="1300"/>
              <a:buFont typeface="Arial"/>
              <a:buChar char="■"/>
              <a:defRPr/>
            </a:lvl2pPr>
            <a:lvl3pPr marL="1371600" marR="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3A5C1"/>
              </a:buClr>
              <a:buSzPts val="1300"/>
              <a:buFont typeface="Arial"/>
              <a:buNone/>
              <a:defRPr/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63C3F5"/>
              </a:buClr>
              <a:buSzPts val="1100"/>
              <a:buFont typeface="Arial"/>
              <a:buChar char="–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A5C1"/>
              </a:buClr>
              <a:buSzPts val="11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97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sous-partie">
  <p:cSld name="page de sous-parti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6C1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011069" y="5059680"/>
            <a:ext cx="5590006" cy="87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3011069" y="3370130"/>
            <a:ext cx="5590006" cy="11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sous-partie">
  <p:cSld name="page de sous-parti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3C3F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011069" y="5059680"/>
            <a:ext cx="5590006" cy="87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3011069" y="3370130"/>
            <a:ext cx="5590006" cy="11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sous-partie">
  <p:cSld name="page de sous-parti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6C1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011069" y="5059680"/>
            <a:ext cx="5590006" cy="87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3011069" y="3370130"/>
            <a:ext cx="5590006" cy="11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présentation ou de partie">
  <p:cSld name="Page de présentation ou de parti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 - Contact">
  <p:cSld name="page de fin - Conta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0638" y="-20638"/>
            <a:ext cx="9182101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2374900" y="6034088"/>
            <a:ext cx="4619625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endParaRPr sz="1000" cap="none">
              <a:solidFill>
                <a:srgbClr val="1B8E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endParaRPr sz="1000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endParaRPr sz="1000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8" y="2446338"/>
            <a:ext cx="1963737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6007100"/>
            <a:ext cx="688975" cy="690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097486" y="3901509"/>
            <a:ext cx="5897726" cy="21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texte">
  <p:cSld name="page de contenu tex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4863" y="1471083"/>
            <a:ext cx="7881937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3C3F5"/>
              </a:buClr>
              <a:buSzPts val="1800"/>
              <a:buFont typeface="Arial"/>
              <a:buChar char="■"/>
              <a:defRPr>
                <a:solidFill>
                  <a:srgbClr val="63C3F5"/>
                </a:solidFill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63C3F5"/>
              </a:buClr>
              <a:buSzPts val="1300"/>
              <a:buFont typeface="Arial"/>
              <a:buChar char="■"/>
              <a:defRPr/>
            </a:lvl2pPr>
            <a:lvl3pPr marL="1371600" marR="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3A5C1"/>
              </a:buClr>
              <a:buSzPts val="1300"/>
              <a:buFont typeface="Arial"/>
              <a:buNone/>
              <a:defRPr/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63C3F5"/>
              </a:buClr>
              <a:buSzPts val="1100"/>
              <a:buFont typeface="Arial"/>
              <a:buChar char="–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A5C1"/>
              </a:buClr>
              <a:buSzPts val="11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ommaire">
  <p:cSld name="page sommair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04863" y="1469378"/>
            <a:ext cx="7881937" cy="43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63C3F5"/>
              </a:buClr>
              <a:buSzPts val="1800"/>
              <a:buChar char="■"/>
              <a:defRPr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677333" y="1494531"/>
            <a:ext cx="7923066" cy="323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63C3F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3C3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63C3F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9F5BE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63C3F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9F5BE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77333" y="5367338"/>
            <a:ext cx="7923066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3C3F5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texte">
  <p:cSld name="page de contenu tex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04863" y="1471083"/>
            <a:ext cx="7881937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6C1A"/>
              </a:buClr>
              <a:buSzPts val="1800"/>
              <a:buFont typeface="Arial"/>
              <a:buChar char="■"/>
              <a:defRPr/>
            </a:lvl1pPr>
            <a:lvl2pPr marL="914400" marR="0" lvl="1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6C1A"/>
              </a:buClr>
              <a:buSzPts val="1300"/>
              <a:buFont typeface="Arial"/>
              <a:buChar char="■"/>
              <a:defRPr/>
            </a:lvl2pPr>
            <a:lvl3pPr marL="1371600" marR="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3A5C1"/>
              </a:buClr>
              <a:buSzPts val="1300"/>
              <a:buFont typeface="Arial"/>
              <a:buNone/>
              <a:defRPr/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F6C1A"/>
              </a:buClr>
              <a:buSzPts val="1100"/>
              <a:buFont typeface="Arial"/>
              <a:buChar char="–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A5C1"/>
              </a:buClr>
              <a:buSzPts val="11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age de contenu texte">
  <p:cSld name="4_page de contenu tex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/>
        </p:nvSpPr>
        <p:spPr>
          <a:xfrm>
            <a:off x="2362200" y="0"/>
            <a:ext cx="6710363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LA VOIE GÉNÉRALE</a:t>
            </a:r>
            <a:endParaRPr sz="1800" b="0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7150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04863" y="1471083"/>
            <a:ext cx="7881937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■"/>
              <a:defRPr/>
            </a:lvl1pPr>
            <a:lvl2pPr marL="914400" marR="0" lvl="1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■"/>
              <a:defRPr/>
            </a:lvl2pPr>
            <a:lvl3pPr marL="1371600" marR="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  <a:defRPr/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–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ommaire">
  <p:cSld name="page sommair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04863" y="1469378"/>
            <a:ext cx="7881937" cy="43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6C1A"/>
              </a:buClr>
              <a:buSzPts val="1800"/>
              <a:buChar char="■"/>
              <a:defRPr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age de contenu texte">
  <p:cSld name="6_page de contenu tex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7150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/>
          <p:nvPr/>
        </p:nvSpPr>
        <p:spPr>
          <a:xfrm>
            <a:off x="2362200" y="0"/>
            <a:ext cx="6710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LES ÉPREUVES</a:t>
            </a:r>
            <a:br>
              <a:rPr lang="fr-FR" sz="160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fr-FR" sz="160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DU BACCALAURÉAT</a:t>
            </a:r>
            <a:endParaRPr sz="180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804863" y="1471083"/>
            <a:ext cx="7881937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■"/>
              <a:defRPr/>
            </a:lvl1pPr>
            <a:lvl2pPr marL="914400" marR="0" lvl="1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■"/>
              <a:defRPr/>
            </a:lvl2pPr>
            <a:lvl3pPr marL="1371600" marR="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  <a:defRPr/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–"/>
              <a:defRPr/>
            </a:lvl4pPr>
            <a:lvl5pPr marL="2286000" marR="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>
            <a:spLocks noGrp="1"/>
          </p:cNvSpPr>
          <p:nvPr>
            <p:ph type="pic" idx="2"/>
          </p:nvPr>
        </p:nvSpPr>
        <p:spPr>
          <a:xfrm>
            <a:off x="677333" y="1494531"/>
            <a:ext cx="7923066" cy="323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6C1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6C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6C1A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9F5BE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6C1A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9F5BE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677333" y="5367338"/>
            <a:ext cx="7923066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63C3F5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63C3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63C3F5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6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63C3F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7138" y="6237288"/>
            <a:ext cx="1260475" cy="52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FF6C1A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FF6C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spcBef>
                <a:spcPts val="260"/>
              </a:spcBef>
              <a:spcAft>
                <a:spcPts val="0"/>
              </a:spcAft>
              <a:buClr>
                <a:srgbClr val="FF6C1A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6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FF6C1A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51588" y="6273800"/>
            <a:ext cx="11715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6C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3095625" y="6146800"/>
            <a:ext cx="461962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r>
              <a:rPr lang="fr-FR" sz="10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LA TRANSFORMATION DE LA VOIE PROFESSIONNELLE</a:t>
            </a:r>
            <a:endParaRPr sz="1000" cap="none">
              <a:solidFill>
                <a:srgbClr val="1B8E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989763" y="6200775"/>
            <a:ext cx="1160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ED9"/>
              </a:buClr>
              <a:buSzPts val="1000"/>
              <a:buFont typeface="Calibri"/>
              <a:buNone/>
            </a:pPr>
            <a:r>
              <a:rPr lang="fr-FR" sz="1000" cap="none">
                <a:solidFill>
                  <a:srgbClr val="1B8ED9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000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3095625" y="6146800"/>
            <a:ext cx="461962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r>
              <a:rPr lang="fr-FR" sz="10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LA TRANSFORMATION DE LA VOIE PROFESSIONNELLE</a:t>
            </a:r>
            <a:endParaRPr sz="1000" cap="none">
              <a:solidFill>
                <a:srgbClr val="1B8E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989763" y="6200775"/>
            <a:ext cx="1160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ED9"/>
              </a:buClr>
              <a:buSzPts val="1000"/>
              <a:buFont typeface="Calibri"/>
              <a:buNone/>
            </a:pPr>
            <a:r>
              <a:rPr lang="fr-FR" sz="1000" cap="none">
                <a:solidFill>
                  <a:srgbClr val="1B8ED9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000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43A5C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095625" y="6146800"/>
            <a:ext cx="461962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r>
              <a:rPr lang="fr-FR" sz="10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LA TRANSFORMATION DE LA VOIE PROFESSIONNELLE</a:t>
            </a:r>
            <a:endParaRPr sz="1000" cap="none">
              <a:solidFill>
                <a:srgbClr val="1B8E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989763" y="6200775"/>
            <a:ext cx="11604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ED9"/>
              </a:buClr>
              <a:buSzPts val="1000"/>
              <a:buFont typeface="Calibri"/>
              <a:buNone/>
            </a:pPr>
            <a:r>
              <a:rPr lang="fr-FR" sz="1000" cap="none">
                <a:solidFill>
                  <a:srgbClr val="1B8ED9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000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3C3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B8669A-A243-4B1F-B27A-6386E33BD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946860-2760-4CFE-A982-7E872A3A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72" y="532043"/>
            <a:ext cx="2975466" cy="14269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A9CE8F2-B237-40D8-903A-41DE282E3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r="47231" b="13595"/>
          <a:stretch/>
        </p:blipFill>
        <p:spPr bwMode="auto">
          <a:xfrm>
            <a:off x="3518225" y="2371966"/>
            <a:ext cx="1956895" cy="11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2EEE35-F52C-4A0D-9AFC-5EE8D863F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5" y="2133625"/>
            <a:ext cx="2199875" cy="12019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72C140D-3929-45FA-9783-6FC1B74FC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6" y="2409326"/>
            <a:ext cx="2617906" cy="8818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87B165-5469-4482-9DC6-ABC85BA71B88}"/>
              </a:ext>
            </a:extLst>
          </p:cNvPr>
          <p:cNvSpPr txBox="1"/>
          <p:nvPr/>
        </p:nvSpPr>
        <p:spPr>
          <a:xfrm>
            <a:off x="1984866" y="3886201"/>
            <a:ext cx="5452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diapositives suivantes résultent d’une compilation de différents documents produits et disponibles sur EDUSCOL. Nous avons extrait les informations les plus importantes pour comprendre les enjeux de cette réforme</a:t>
            </a:r>
          </a:p>
        </p:txBody>
      </p:sp>
    </p:spTree>
    <p:extLst>
      <p:ext uri="{BB962C8B-B14F-4D97-AF65-F5344CB8AC3E}">
        <p14:creationId xmlns:p14="http://schemas.microsoft.com/office/powerpoint/2010/main" val="194319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8613"/>
            <a:ext cx="59436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2DB0408-D84E-5247-A3AD-288BE323DC4F}"/>
              </a:ext>
            </a:extLst>
          </p:cNvPr>
          <p:cNvSpPr txBox="1"/>
          <p:nvPr/>
        </p:nvSpPr>
        <p:spPr>
          <a:xfrm rot="20832251">
            <a:off x="7416362" y="97506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hlinkClick r:id="rId3" action="ppaction://hlinksldjump"/>
              </a:rPr>
              <a:t>Calendrier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2BFFF6-B081-8D41-8001-FEB298A85C9C}"/>
              </a:ext>
            </a:extLst>
          </p:cNvPr>
          <p:cNvSpPr txBox="1"/>
          <p:nvPr/>
        </p:nvSpPr>
        <p:spPr>
          <a:xfrm rot="672085">
            <a:off x="201180" y="127240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hlinkClick r:id="rId4" action="ppaction://hlinksldjump"/>
              </a:rPr>
              <a:t>Enseignements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A3FAA2-59B8-D64B-BEB2-064743975590}"/>
              </a:ext>
            </a:extLst>
          </p:cNvPr>
          <p:cNvSpPr txBox="1"/>
          <p:nvPr/>
        </p:nvSpPr>
        <p:spPr>
          <a:xfrm rot="20700807">
            <a:off x="185965" y="275899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hlinkClick r:id="rId5" action="ppaction://hlinksldjump"/>
              </a:rPr>
              <a:t>Spécialités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3A8C2C-24FA-7745-A4CB-09A5678D15FE}"/>
              </a:ext>
            </a:extLst>
          </p:cNvPr>
          <p:cNvSpPr txBox="1"/>
          <p:nvPr/>
        </p:nvSpPr>
        <p:spPr>
          <a:xfrm rot="1151462">
            <a:off x="7678759" y="28688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hlinkClick r:id="rId6" action="ppaction://hlinksldjump"/>
              </a:rPr>
              <a:t>Options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907681-B5DC-AD42-9B8D-4DDBC03F6816}"/>
              </a:ext>
            </a:extLst>
          </p:cNvPr>
          <p:cNvSpPr txBox="1"/>
          <p:nvPr/>
        </p:nvSpPr>
        <p:spPr>
          <a:xfrm>
            <a:off x="75246" y="458850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hlinkClick r:id="rId7" action="ppaction://hlinksldjump"/>
              </a:rPr>
              <a:t>Contrôle continu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B4AC74-1190-594F-8D2D-9ABB6ECD7AFB}"/>
              </a:ext>
            </a:extLst>
          </p:cNvPr>
          <p:cNvSpPr txBox="1"/>
          <p:nvPr/>
        </p:nvSpPr>
        <p:spPr>
          <a:xfrm>
            <a:off x="7543800" y="458850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hlinkClick r:id="rId8" action="ppaction://hlinksldjump"/>
              </a:rPr>
              <a:t>Grand Oral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0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809625" y="468313"/>
            <a:ext cx="7881938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 </a:t>
            </a:r>
            <a:r>
              <a:rPr lang="fr-FR">
                <a:solidFill>
                  <a:schemeClr val="dk1"/>
                </a:solidFill>
              </a:rPr>
              <a:t>TERMINALE DE LA </a:t>
            </a:r>
            <a:r>
              <a:rPr lang="fr-FR"/>
              <a:t>VOIE GÉNÉRALE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268288" y="1217613"/>
            <a:ext cx="4049712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C3F5"/>
              </a:buClr>
              <a:buSzPts val="1100"/>
              <a:buChar char="■"/>
            </a:pPr>
            <a:r>
              <a:rPr lang="fr-FR" sz="1100" b="1">
                <a:solidFill>
                  <a:schemeClr val="dk1"/>
                </a:solidFill>
              </a:rPr>
              <a:t>Enseignements communs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Philosophie : 4h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Histoire-géographie : 3h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LVA et LVB : 4h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Éducation physique et sportive : 2h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Enseignement scientifique : 2h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Enseignement moral et civique : 18h annuelles</a:t>
            </a:r>
            <a:endParaRPr/>
          </a:p>
          <a:p>
            <a:pPr marL="627063" lvl="1" indent="-10001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177800" lvl="0" indent="-1778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63C3F5"/>
              </a:buClr>
              <a:buSzPts val="1100"/>
              <a:buChar char="■"/>
            </a:pPr>
            <a:r>
              <a:rPr lang="fr-FR" sz="1100" b="1">
                <a:solidFill>
                  <a:srgbClr val="000000"/>
                </a:solidFill>
              </a:rPr>
              <a:t>1 enseignement optionnel au plus*</a:t>
            </a:r>
            <a:br>
              <a:rPr lang="fr-FR" sz="1100" b="1">
                <a:solidFill>
                  <a:srgbClr val="000000"/>
                </a:solidFill>
              </a:rPr>
            </a:br>
            <a:r>
              <a:rPr lang="fr-FR" sz="1100" b="1">
                <a:solidFill>
                  <a:srgbClr val="000000"/>
                </a:solidFill>
              </a:rPr>
              <a:t>(3h hebdomadaires par option) : 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Langue vivante C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Arts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Education physique et sportive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Langues et cultures de l’antiquité (LCA)*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Langue des signes française (LSF)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63C3F5"/>
              </a:buClr>
              <a:buSzPts val="1100"/>
              <a:buFont typeface="Arial"/>
              <a:buNone/>
            </a:pPr>
            <a:endParaRPr sz="1100" b="1">
              <a:solidFill>
                <a:srgbClr val="000000"/>
              </a:solidFill>
            </a:endParaRPr>
          </a:p>
          <a:p>
            <a:pPr marL="177800" lvl="0" indent="-1778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63C3F5"/>
              </a:buClr>
              <a:buSzPts val="1100"/>
              <a:buChar char="■"/>
            </a:pPr>
            <a:r>
              <a:rPr lang="fr-FR" sz="1100" b="1">
                <a:solidFill>
                  <a:schemeClr val="dk1"/>
                </a:solidFill>
              </a:rPr>
              <a:t>1 enseignement optionnel de terminale au plus*</a:t>
            </a:r>
            <a:br>
              <a:rPr lang="fr-FR" sz="1100" b="1">
                <a:solidFill>
                  <a:schemeClr val="dk1"/>
                </a:solidFill>
              </a:rPr>
            </a:br>
            <a:r>
              <a:rPr lang="fr-FR" sz="1100" b="1">
                <a:solidFill>
                  <a:schemeClr val="dk1"/>
                </a:solidFill>
              </a:rPr>
              <a:t>(3h hebdomadaires par option) : 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Mathématiques complémentaires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Mathématiques expertes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■"/>
            </a:pPr>
            <a:r>
              <a:rPr lang="fr-FR" sz="1100"/>
              <a:t>Droit et grands enjeux du monde contemporain (DGEMC)</a:t>
            </a:r>
            <a:endParaRPr/>
          </a:p>
          <a:p>
            <a:pPr marL="627063" lvl="1" indent="-8096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627063" lvl="1" indent="-8096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627063" lvl="1" indent="-8096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627063" lvl="1" indent="-8096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627063" lvl="1" indent="-8096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45720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/>
          </a:p>
          <a:p>
            <a:pPr marL="627063" lvl="1" indent="-8731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627063" lvl="1" indent="-8731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 b="1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038600" y="1195388"/>
            <a:ext cx="4919663" cy="496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63C3F5"/>
              </a:buClr>
              <a:buSzPts val="1400"/>
              <a:buFont typeface="Arial"/>
              <a:buChar char="■"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enseignements de spécialité </a:t>
            </a: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(6h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hebdomadaires  par spécialité) : 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 (arts plastiques </a:t>
            </a: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arts du cirque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 musique ou théâtre ou cinéma-audiovisuel ou danse ou histoire des arts)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Biologie-écologie (dans les lycées agricoles uniquement)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Histoire-géographie, géopolitique et sciences politiques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Humanités, littérature et philosophie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Langues, littératures et cultures étrangères                       et régionales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Littérature, langues et cultures de l’Antiquité 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Mathématiques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Numérique et sciences informatiques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Physique-chimie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Sciences de la vie et de la Terre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Sciences de l'ingénieur </a:t>
            </a:r>
            <a:endParaRPr/>
          </a:p>
          <a:p>
            <a:pPr marL="635000" marR="0" lvl="1" indent="-177800" algn="l" rtl="0">
              <a:spcBef>
                <a:spcPts val="280"/>
              </a:spcBef>
              <a:spcAft>
                <a:spcPts val="0"/>
              </a:spcAft>
              <a:buClr>
                <a:srgbClr val="5AA1D8"/>
              </a:buClr>
              <a:buSzPts val="1400"/>
              <a:buFont typeface="Arial"/>
              <a:buChar char="■"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Sciences économiques et sociales</a:t>
            </a:r>
            <a:endParaRPr/>
          </a:p>
          <a:p>
            <a:pPr marL="635000" marR="0" lvl="1" indent="-88900" algn="l" rtl="0">
              <a:spcBef>
                <a:spcPts val="280"/>
              </a:spcBef>
              <a:spcAft>
                <a:spcPts val="0"/>
              </a:spcAft>
              <a:buClr>
                <a:srgbClr val="63C3F5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990600" y="5622925"/>
            <a:ext cx="2771775" cy="64611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*Exception : </a:t>
            </a:r>
            <a:r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enseignements optionnels de LCA latin et grec peuvent être choisis en supplément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809625" y="468313"/>
            <a:ext cx="7881938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ENSEIGNEMENTS DE SPÉCIALITÉ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1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809625" y="958850"/>
            <a:ext cx="7881938" cy="39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■"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lycées proposeront des enseignements de spécialité parmi les suivants: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Mathématiques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Physique-chimie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Sciences de la Vie et de la Terre 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Sciences économiques et sociales 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Histoire géographie, géopolitique et sciences politiques 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Humanités, littérature et philosophie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Langues, littératures et cultures étrangères et régionales</a:t>
            </a:r>
            <a:endParaRPr/>
          </a:p>
          <a:p>
            <a:pPr marL="1116013" marR="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Numérique et sciences informatiques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Sciences de l’ingénieur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Littérature, langues et cultures de l’Antiquité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Arts (arts plastiques ou arts du cirque ou musique ou théâtre ou cinéma-audiovisuel ou danse ou histoire des arts)</a:t>
            </a:r>
            <a:endParaRPr/>
          </a:p>
          <a:p>
            <a:pPr marL="1116013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Biologie écologie (dans les lycées agricoles uniquement)</a:t>
            </a:r>
            <a:endParaRPr/>
          </a:p>
          <a:p>
            <a:pPr marL="1116013" marR="0" lvl="1" indent="-190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809625" y="4968875"/>
            <a:ext cx="7267575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48"/>
              <a:buFont typeface="Noto Sans Symbols"/>
              <a:buChar char="▪"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lycées offrent au moins les sept premiers de ces douze enseignements de spécialité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809625" y="5599113"/>
            <a:ext cx="788193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48"/>
              <a:buFont typeface="Noto Sans Symbols"/>
              <a:buChar char="▪"/>
            </a:pP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l’élève souhaite choisir un enseignement de spécialité qui n’est pas offert par son établissement il peut le suivre dans un autre établissement ou par le CNED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809625" y="468313"/>
            <a:ext cx="7881938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ENSEIGNEMENTS OPTIONNELS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804863" y="1471613"/>
            <a:ext cx="7881937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Des enseignements optionnels pour</a:t>
            </a:r>
            <a:r>
              <a:rPr lang="fr-FR" sz="1600" b="1">
                <a:latin typeface="Arial"/>
                <a:ea typeface="Arial"/>
                <a:cs typeface="Arial"/>
                <a:sym typeface="Arial"/>
              </a:rPr>
              <a:t> élargir sa culture </a:t>
            </a:r>
            <a:r>
              <a:rPr lang="fr-FR" sz="1600">
                <a:latin typeface="Arial"/>
                <a:ea typeface="Arial"/>
                <a:cs typeface="Arial"/>
                <a:sym typeface="Arial"/>
              </a:rPr>
              <a:t>ou compléter  son profil :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En première et en terminale les élèves de la voie générale pourront choisir             un enseignement optionnel parmi : </a:t>
            </a:r>
            <a:endParaRPr/>
          </a:p>
          <a:p>
            <a:pPr marL="1270000" lvl="3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Langue vivante C</a:t>
            </a:r>
            <a:endParaRPr/>
          </a:p>
          <a:p>
            <a:pPr marL="1270000" lvl="3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Arts</a:t>
            </a:r>
            <a:endParaRPr/>
          </a:p>
          <a:p>
            <a:pPr marL="1270000" lvl="3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Éducation physique et sportive</a:t>
            </a:r>
            <a:endParaRPr/>
          </a:p>
          <a:p>
            <a:pPr marL="1270000" lvl="3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Langues et cultures de l’antiquité (cumulable avec une autre option)</a:t>
            </a:r>
            <a:endParaRPr/>
          </a:p>
          <a:p>
            <a:pPr marL="627063" lvl="1" indent="-1698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En terminale, les élèves pourront également ajouter un enseignement optionnel pour élargir leurs possibilités d’études supérieures :</a:t>
            </a:r>
            <a:endParaRPr/>
          </a:p>
          <a:p>
            <a:pPr marL="1270000" lvl="3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« Droit et grands enjeux du monde contemporain »</a:t>
            </a:r>
            <a:endParaRPr/>
          </a:p>
          <a:p>
            <a:pPr marL="1270000" lvl="3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« Mathématiques expertes » </a:t>
            </a:r>
            <a:r>
              <a:rPr lang="fr-FR" sz="1400">
                <a:latin typeface="Arial"/>
                <a:ea typeface="Arial"/>
                <a:cs typeface="Arial"/>
                <a:sym typeface="Arial"/>
              </a:rPr>
              <a:t>s’adresse aux élèves qui ont choisi la spécialité « mathématiques » en terminale</a:t>
            </a:r>
            <a:endParaRPr/>
          </a:p>
          <a:p>
            <a:pPr marL="1270000" lvl="3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>
                <a:latin typeface="Arial"/>
                <a:ea typeface="Arial"/>
                <a:cs typeface="Arial"/>
                <a:sym typeface="Arial"/>
              </a:rPr>
              <a:t>« Mathématiques complémentaires » </a:t>
            </a:r>
            <a:r>
              <a:rPr lang="fr-FR" sz="1400">
                <a:latin typeface="Arial"/>
                <a:ea typeface="Arial"/>
                <a:cs typeface="Arial"/>
                <a:sym typeface="Arial"/>
              </a:rPr>
              <a:t>s’adresse aux élèves qui n’ont pas choisi la spécialité « mathématiques » en terminale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1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809625" y="468313"/>
            <a:ext cx="7881938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CALENDRIER DE L’ANNÉE DE TERMINALE 2021-2022</a:t>
            </a:r>
            <a:endParaRPr dirty="0"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4682067" y="1185333"/>
            <a:ext cx="430106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notes obtenues aux épreuves de spécialité sont prises en compte dans </a:t>
            </a:r>
            <a:r>
              <a:rPr lang="fr-FR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Parcoursup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0D1032-89CE-B34B-B6F5-48DF3C9A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44" y="1268459"/>
            <a:ext cx="1471129" cy="5402316"/>
          </a:xfrm>
          <a:prstGeom prst="rect">
            <a:avLst/>
          </a:prstGeom>
        </p:spPr>
      </p:pic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260C1198-6062-E140-AE2F-444ED0EF6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97" y="1274773"/>
            <a:ext cx="1860079" cy="5402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809625" y="468313"/>
            <a:ext cx="7881938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CONTRÔLE CONTINU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500063" y="1105387"/>
            <a:ext cx="8191500" cy="528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fr-FR" dirty="0">
                <a:solidFill>
                  <a:schemeClr val="dk1"/>
                </a:solidFill>
              </a:rPr>
              <a:t>Le contrôle continu compte pour </a:t>
            </a:r>
            <a:r>
              <a:rPr lang="fr-FR" b="1" dirty="0">
                <a:solidFill>
                  <a:schemeClr val="dk1"/>
                </a:solidFill>
              </a:rPr>
              <a:t>40%</a:t>
            </a:r>
            <a:r>
              <a:rPr lang="fr-FR" dirty="0">
                <a:solidFill>
                  <a:schemeClr val="dk1"/>
                </a:solidFill>
              </a:rPr>
              <a:t> dans la note finale du baccalauréat :         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None/>
            </a:pPr>
            <a:endParaRPr dirty="0">
              <a:solidFill>
                <a:schemeClr val="dk1"/>
              </a:solidFill>
            </a:endParaRPr>
          </a:p>
          <a:p>
            <a:r>
              <a:rPr lang="fr-FR" b="1" dirty="0"/>
              <a:t>Toutes les disciplines du tronc commun</a:t>
            </a:r>
            <a:r>
              <a:rPr lang="fr-FR" dirty="0"/>
              <a:t> qui ne font pas l’objet d’épreuves terminales (langues vivantes A et B, histoire-géographie, éducation physique et sportive, enseignement scientifique pour la voie générale, mathématiques pour la voie technologique) se voient attribuer chacune un coefficient 6 (3 en 1ère, 3 en terminale) ;</a:t>
            </a:r>
          </a:p>
          <a:p>
            <a:r>
              <a:rPr lang="fr-FR" b="1" dirty="0"/>
              <a:t>L’enseignement de spécialité abandonné</a:t>
            </a:r>
            <a:r>
              <a:rPr lang="fr-FR" dirty="0"/>
              <a:t> en fin de classe de première est crédité d’un coefficient 8 (soit la moitié des enseignements de spécialité conservés par le candidat en classe terminale) ; </a:t>
            </a:r>
          </a:p>
          <a:p>
            <a:r>
              <a:rPr lang="fr-FR" dirty="0"/>
              <a:t> Enfin, </a:t>
            </a:r>
            <a:r>
              <a:rPr lang="fr-FR" b="1" dirty="0"/>
              <a:t>l’enseignement moral et civique reçoit un coefficient 2 </a:t>
            </a:r>
            <a:r>
              <a:rPr lang="fr-FR" dirty="0"/>
              <a:t>(1 en première, 1 en terminale).</a:t>
            </a:r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None/>
            </a:pPr>
            <a:endParaRPr lang="fr-FR" dirty="0">
              <a:solidFill>
                <a:schemeClr val="dk1"/>
              </a:solidFill>
            </a:endParaRPr>
          </a:p>
          <a:p>
            <a:pPr marL="177800" lvl="0" indent="-17780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SzPct val="100000"/>
              <a:buChar char="■"/>
            </a:pPr>
            <a:r>
              <a:rPr lang="fr-FR" dirty="0">
                <a:solidFill>
                  <a:schemeClr val="dk1"/>
                </a:solidFill>
              </a:rPr>
              <a:t>Les enseignements optionnels ne font pas l’objet d’une épreuve, mais contribuent, avec les autres enseignements, à cette note de bulletin.</a:t>
            </a:r>
            <a:endParaRPr dirty="0"/>
          </a:p>
          <a:p>
            <a:pPr marL="912813" lvl="2" indent="-20942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ct val="100000"/>
              <a:buFont typeface="Arial"/>
              <a:buNone/>
            </a:pPr>
            <a:endParaRPr dirty="0"/>
          </a:p>
        </p:txBody>
      </p:sp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19456"/>
            <a:ext cx="7886700" cy="88915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Le grand oral: du 20 juin au 01 juillet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4820" y="327511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3" y="1303437"/>
            <a:ext cx="6491433" cy="525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58AB43-4F0A-7D49-A2D3-CA39DD94AC39}"/>
              </a:ext>
            </a:extLst>
          </p:cNvPr>
          <p:cNvSpPr txBox="1"/>
          <p:nvPr/>
        </p:nvSpPr>
        <p:spPr>
          <a:xfrm rot="20557004">
            <a:off x="5980176" y="1453896"/>
            <a:ext cx="161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hlinkClick r:id="" action="ppaction://hlinkshowjump?jump=nextslide"/>
              </a:rPr>
              <a:t>Objectifs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3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809625" y="468313"/>
            <a:ext cx="7881938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fr-FR" dirty="0"/>
              <a:t> </a:t>
            </a:r>
            <a:r>
              <a:rPr lang="fr-FR" dirty="0">
                <a:solidFill>
                  <a:schemeClr val="dk1"/>
                </a:solidFill>
              </a:rPr>
              <a:t>LE GRAND ORAL 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3 objectifs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9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452438" y="1345153"/>
            <a:ext cx="7881937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63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6C1A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E7444"/>
              </a:buClr>
              <a:buSzPts val="1600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Apprendre à vous exprimer en public de façon claire et convaincante</a:t>
            </a:r>
            <a:endParaRPr dirty="0"/>
          </a:p>
          <a:p>
            <a:pPr marL="800100" marR="0" lvl="1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E7444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E7444"/>
              </a:buClr>
              <a:buSzPts val="1600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Évaluer vos capacités d’argumentation, votre esprit critique, votre expression, la clarté de votre propos, votre engagement dans votre parole et votre force de conviction</a:t>
            </a:r>
          </a:p>
          <a:p>
            <a:pPr marL="457200"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E7444"/>
              </a:buClr>
              <a:buSzPts val="1600"/>
            </a:pPr>
            <a:endParaRPr dirty="0"/>
          </a:p>
          <a:p>
            <a:pPr marL="457200"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E7444"/>
              </a:buClr>
              <a:buSzPts val="1600"/>
            </a:pPr>
            <a:r>
              <a:rPr lang="fr-FR" sz="1600" dirty="0">
                <a:solidFill>
                  <a:schemeClr val="dk1"/>
                </a:solidFill>
              </a:rPr>
              <a:t>3. 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Utiliser vos connaissances pour développer une argumentation et montrer en quoi elles sont essentielles pour votre projet de poursuite d'études, et même votre projet professionnel.</a:t>
            </a:r>
            <a:endParaRPr dirty="0"/>
          </a:p>
          <a:p>
            <a:pPr marL="627063" marR="0" lvl="1" indent="-8731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EE7444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6C1A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pages de contenus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s de contenus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de sous-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age de sous-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age de sous-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age de presentation et de parti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759</Words>
  <Application>Microsoft Macintosh PowerPoint</Application>
  <PresentationFormat>Affichage à l'écran (4:3)</PresentationFormat>
  <Paragraphs>102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Noto Sans Symbols</vt:lpstr>
      <vt:lpstr>Arial Black</vt:lpstr>
      <vt:lpstr>Calibri</vt:lpstr>
      <vt:lpstr>Arial</vt:lpstr>
      <vt:lpstr>3_pages de contenus</vt:lpstr>
      <vt:lpstr>pages de contenus</vt:lpstr>
      <vt:lpstr>page de presentation et de partie</vt:lpstr>
      <vt:lpstr>page de sous-partie</vt:lpstr>
      <vt:lpstr>2_page de sous-partie</vt:lpstr>
      <vt:lpstr>3_page de sous-partie</vt:lpstr>
      <vt:lpstr>3_page de presentation et de partie</vt:lpstr>
      <vt:lpstr>Présentation PowerPoint</vt:lpstr>
      <vt:lpstr>Présentation PowerPoint</vt:lpstr>
      <vt:lpstr>EN TERMINALE DE LA VOIE GÉNÉRALE</vt:lpstr>
      <vt:lpstr>ENSEIGNEMENTS DE SPÉCIALITÉ</vt:lpstr>
      <vt:lpstr>ENSEIGNEMENTS OPTIONNELS</vt:lpstr>
      <vt:lpstr>CALENDRIER DE L’ANNÉE DE TERMINALE 2021-2022</vt:lpstr>
      <vt:lpstr>LE CONTRÔLE CONTINU</vt:lpstr>
      <vt:lpstr>Le grand oral: du 20 juin au 01 juillet 2022</vt:lpstr>
      <vt:lpstr> LE GRAND ORAL  3 objectifs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RÉPARTITION DE LA NOTE FINALE DU BACCALAURÉAT GÉNÉRAL ET TECHNOLOGIQUE</dc:title>
  <dc:creator>Katia FAJERWERG</dc:creator>
  <cp:lastModifiedBy>Flo -</cp:lastModifiedBy>
  <cp:revision>12</cp:revision>
  <dcterms:modified xsi:type="dcterms:W3CDTF">2021-10-03T14:15:32Z</dcterms:modified>
</cp:coreProperties>
</file>