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60" r:id="rId3"/>
  </p:sldMasterIdLst>
  <p:notesMasterIdLst>
    <p:notesMasterId r:id="rId51"/>
  </p:notesMasterIdLst>
  <p:handoutMasterIdLst>
    <p:handoutMasterId r:id="rId52"/>
  </p:handoutMasterIdLst>
  <p:sldIdLst>
    <p:sldId id="256" r:id="rId4"/>
    <p:sldId id="257" r:id="rId5"/>
    <p:sldId id="305" r:id="rId6"/>
    <p:sldId id="276" r:id="rId7"/>
    <p:sldId id="259" r:id="rId8"/>
    <p:sldId id="288" r:id="rId9"/>
    <p:sldId id="302" r:id="rId10"/>
    <p:sldId id="301" r:id="rId11"/>
    <p:sldId id="316" r:id="rId12"/>
    <p:sldId id="319" r:id="rId13"/>
    <p:sldId id="289" r:id="rId14"/>
    <p:sldId id="277" r:id="rId15"/>
    <p:sldId id="304" r:id="rId16"/>
    <p:sldId id="303" r:id="rId17"/>
    <p:sldId id="321" r:id="rId18"/>
    <p:sldId id="324" r:id="rId19"/>
    <p:sldId id="322" r:id="rId20"/>
    <p:sldId id="296" r:id="rId21"/>
    <p:sldId id="262" r:id="rId22"/>
    <p:sldId id="264" r:id="rId23"/>
    <p:sldId id="265" r:id="rId24"/>
    <p:sldId id="279" r:id="rId25"/>
    <p:sldId id="280" r:id="rId26"/>
    <p:sldId id="281" r:id="rId27"/>
    <p:sldId id="297" r:id="rId28"/>
    <p:sldId id="266" r:id="rId29"/>
    <p:sldId id="312" r:id="rId30"/>
    <p:sldId id="267" r:id="rId31"/>
    <p:sldId id="323" r:id="rId32"/>
    <p:sldId id="284" r:id="rId33"/>
    <p:sldId id="298" r:id="rId34"/>
    <p:sldId id="269" r:id="rId35"/>
    <p:sldId id="270" r:id="rId36"/>
    <p:sldId id="285" r:id="rId37"/>
    <p:sldId id="286" r:id="rId38"/>
    <p:sldId id="299" r:id="rId39"/>
    <p:sldId id="309" r:id="rId40"/>
    <p:sldId id="306" r:id="rId41"/>
    <p:sldId id="307" r:id="rId42"/>
    <p:sldId id="308" r:id="rId43"/>
    <p:sldId id="314" r:id="rId44"/>
    <p:sldId id="300" r:id="rId45"/>
    <p:sldId id="274" r:id="rId46"/>
    <p:sldId id="310" r:id="rId47"/>
    <p:sldId id="311" r:id="rId48"/>
    <p:sldId id="313" r:id="rId49"/>
    <p:sldId id="275" r:id="rId50"/>
  </p:sldIdLst>
  <p:sldSz cx="9144000" cy="6858000" type="screen4x3"/>
  <p:notesSz cx="7099300" cy="102346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a:srgbClr val="EBF1DE"/>
    <a:srgbClr val="D7E7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03" autoAdjust="0"/>
    <p:restoredTop sz="94660"/>
  </p:normalViewPr>
  <p:slideViewPr>
    <p:cSldViewPr>
      <p:cViewPr varScale="1">
        <p:scale>
          <a:sx n="67" d="100"/>
          <a:sy n="67" d="100"/>
        </p:scale>
        <p:origin x="1476" y="6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198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A06CE2FC-6F15-4CF7-B480-263DCB38B51E}" type="datetimeFigureOut">
              <a:rPr lang="fr-FR" smtClean="0"/>
              <a:t>23/06/2016</a:t>
            </a:fld>
            <a:endParaRPr lang="fr-FR"/>
          </a:p>
        </p:txBody>
      </p:sp>
      <p:sp>
        <p:nvSpPr>
          <p:cNvPr id="4" name="Espace réservé du pied de page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r>
              <a:rPr lang="fr-FR" dirty="0" smtClean="0">
                <a:solidFill>
                  <a:schemeClr val="accent1">
                    <a:lumMod val="75000"/>
                  </a:schemeClr>
                </a:solidFill>
                <a:latin typeface="Times New Roman" panose="02020603050405020304" pitchFamily="18" charset="0"/>
                <a:cs typeface="Times New Roman" panose="02020603050405020304" pitchFamily="18" charset="0"/>
              </a:rPr>
              <a:t>Rouen</a:t>
            </a:r>
            <a:endParaRPr lang="fr-FR"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5" name="Espace réservé du numéro de diapositive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800F4AEC-44B1-44B7-B394-3B916F998437}" type="slidenum">
              <a:rPr lang="fr-FR" smtClean="0">
                <a:solidFill>
                  <a:schemeClr val="accent1">
                    <a:lumMod val="50000"/>
                  </a:schemeClr>
                </a:solidFill>
                <a:latin typeface="Times New Roman" panose="02020603050405020304" pitchFamily="18" charset="0"/>
                <a:cs typeface="Times New Roman" panose="02020603050405020304" pitchFamily="18" charset="0"/>
              </a:rPr>
              <a:t>‹N°›</a:t>
            </a:fld>
            <a:endParaRPr lang="fr-FR"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261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fr-FR" dirty="0"/>
          </a:p>
        </p:txBody>
      </p:sp>
      <p:sp>
        <p:nvSpPr>
          <p:cNvPr id="3" name="Espace réservé de la date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351DBDCD-7D28-4C20-8989-F29AF171E87A}" type="datetimeFigureOut">
              <a:rPr lang="fr-FR" smtClean="0"/>
              <a:pPr/>
              <a:t>23/06/2016</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fr-FR" dirty="0"/>
          </a:p>
        </p:txBody>
      </p:sp>
      <p:sp>
        <p:nvSpPr>
          <p:cNvPr id="5" name="Espace réservé des commentaires 4"/>
          <p:cNvSpPr>
            <a:spLocks noGrp="1"/>
          </p:cNvSpPr>
          <p:nvPr>
            <p:ph type="body" sz="quarter" idx="3"/>
          </p:nvPr>
        </p:nvSpPr>
        <p:spPr>
          <a:xfrm>
            <a:off x="709930" y="4861441"/>
            <a:ext cx="5679440" cy="4605576"/>
          </a:xfrm>
          <a:prstGeom prst="rect">
            <a:avLst/>
          </a:prstGeom>
        </p:spPr>
        <p:txBody>
          <a:bodyPr vert="horz" lIns="99048" tIns="49524" rIns="99048" bIns="49524"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fr-FR" dirty="0"/>
          </a:p>
        </p:txBody>
      </p:sp>
      <p:sp>
        <p:nvSpPr>
          <p:cNvPr id="7" name="Espace réservé du numéro de diapositive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BD26D32C-D46F-46EC-8083-CCF4FC0E19DE}" type="slidenum">
              <a:rPr lang="fr-FR" smtClean="0"/>
              <a:pPr/>
              <a:t>‹N°›</a:t>
            </a:fld>
            <a:endParaRPr lang="fr-FR" dirty="0"/>
          </a:p>
        </p:txBody>
      </p:sp>
    </p:spTree>
    <p:extLst>
      <p:ext uri="{BB962C8B-B14F-4D97-AF65-F5344CB8AC3E}">
        <p14:creationId xmlns:p14="http://schemas.microsoft.com/office/powerpoint/2010/main" val="1062292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BD26D32C-D46F-46EC-8083-CCF4FC0E19DE}" type="slidenum">
              <a:rPr lang="fr-FR" smtClean="0"/>
              <a:pPr/>
              <a:t>19</a:t>
            </a:fld>
            <a:endParaRPr lang="fr-FR" dirty="0"/>
          </a:p>
        </p:txBody>
      </p:sp>
    </p:spTree>
    <p:extLst>
      <p:ext uri="{BB962C8B-B14F-4D97-AF65-F5344CB8AC3E}">
        <p14:creationId xmlns:p14="http://schemas.microsoft.com/office/powerpoint/2010/main" val="35609076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dirty="0" smtClean="0"/>
              <a:t>Cliquez pour modifier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baseline="0">
                <a:solidFill>
                  <a:schemeClr val="tx1">
                    <a:tint val="75000"/>
                  </a:schemeClr>
                </a:solidFill>
                <a:latin typeface="Times New Roman" panose="020206030504050203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Cliquez pour modifier le style des sous-titres du masque</a:t>
            </a:r>
            <a:endParaRPr lang="fr-FR" dirty="0"/>
          </a:p>
        </p:txBody>
      </p:sp>
      <p:sp>
        <p:nvSpPr>
          <p:cNvPr id="4" name="Espace réservé de la date 3"/>
          <p:cNvSpPr>
            <a:spLocks noGrp="1"/>
          </p:cNvSpPr>
          <p:nvPr>
            <p:ph type="dt" sz="half" idx="10"/>
          </p:nvPr>
        </p:nvSpPr>
        <p:spPr/>
        <p:txBody>
          <a:bodyPr/>
          <a:lstStyle>
            <a:lvl1pPr>
              <a:defRPr>
                <a:solidFill>
                  <a:schemeClr val="accent2">
                    <a:lumMod val="50000"/>
                  </a:schemeClr>
                </a:solidFill>
                <a:latin typeface="+mj-lt"/>
              </a:defRPr>
            </a:lvl1pPr>
          </a:lstStyle>
          <a:p>
            <a:r>
              <a:rPr lang="fr-FR" dirty="0" smtClean="0"/>
              <a:t>20 mai 2016</a:t>
            </a:r>
            <a:endParaRPr lang="fr-FR" dirty="0"/>
          </a:p>
        </p:txBody>
      </p:sp>
      <p:sp>
        <p:nvSpPr>
          <p:cNvPr id="5" name="Espace réservé du pied de page 4"/>
          <p:cNvSpPr>
            <a:spLocks noGrp="1"/>
          </p:cNvSpPr>
          <p:nvPr>
            <p:ph type="ftr" sz="quarter" idx="11"/>
          </p:nvPr>
        </p:nvSpPr>
        <p:spPr/>
        <p:txBody>
          <a:bodyPr/>
          <a:lstStyle>
            <a:lvl1pPr>
              <a:defRPr>
                <a:solidFill>
                  <a:schemeClr val="accent2">
                    <a:lumMod val="50000"/>
                  </a:schemeClr>
                </a:solidFill>
                <a:latin typeface="+mj-lt"/>
              </a:defRPr>
            </a:lvl1pPr>
          </a:lstStyle>
          <a:p>
            <a:r>
              <a:rPr lang="fr-FR" dirty="0" smtClean="0"/>
              <a:t>Maths et autres : continuité et innovation</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accent2">
                    <a:lumMod val="50000"/>
                  </a:schemeClr>
                </a:solidFill>
                <a:latin typeface="+mj-lt"/>
              </a:defRPr>
            </a:lvl1pPr>
          </a:lstStyle>
          <a:p>
            <a:fld id="{ACB6F87A-093A-4DA5-B14E-E4BD903CAA97}"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5" name="Espace réservé du pied de page 4"/>
          <p:cNvSpPr>
            <a:spLocks noGrp="1"/>
          </p:cNvSpPr>
          <p:nvPr>
            <p:ph type="ftr" sz="quarter" idx="11"/>
          </p:nvPr>
        </p:nvSpPr>
        <p:spPr/>
        <p:txBody>
          <a:bodyPr/>
          <a:lstStyle/>
          <a:p>
            <a:endParaRPr lang="fr-FR" dirty="0"/>
          </a:p>
        </p:txBody>
      </p:sp>
      <p:sp>
        <p:nvSpPr>
          <p:cNvPr id="6" name="Espace réservé du numéro de diapositive 5"/>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36835958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775414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1866592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7DC13E9-BE78-47B2-BC6A-17C4381EAA5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28998228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7DC13E9-BE78-47B2-BC6A-17C4381EAA51}" type="datetimeFigureOut">
              <a:rPr lang="fr-FR" smtClean="0"/>
              <a:t>23/06/2016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17234477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7DC13E9-BE78-47B2-BC6A-17C4381EAA51}" type="datetimeFigureOut">
              <a:rPr lang="fr-FR" smtClean="0"/>
              <a:t>23/06/2016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40256012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7DC13E9-BE78-47B2-BC6A-17C4381EAA51}" type="datetimeFigureOut">
              <a:rPr lang="fr-FR" smtClean="0"/>
              <a:t>23/06/2016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16828755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DC13E9-BE78-47B2-BC6A-17C4381EAA5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51372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solidFill>
            <a:schemeClr val="accent3">
              <a:lumMod val="20000"/>
              <a:lumOff val="80000"/>
            </a:schemeClr>
          </a:solidFill>
        </p:spPr>
        <p:txBody>
          <a:bodyPr/>
          <a:lstStyle>
            <a:lvl1pPr>
              <a:defRPr>
                <a:solidFill>
                  <a:schemeClr val="accent2">
                    <a:lumMod val="50000"/>
                  </a:schemeClr>
                </a:solidFill>
              </a:defRPr>
            </a:lvl1pPr>
            <a:lvl2pPr>
              <a:defRPr>
                <a:solidFill>
                  <a:schemeClr val="accent2">
                    <a:lumMod val="50000"/>
                  </a:schemeClr>
                </a:solidFill>
              </a:defRPr>
            </a:lvl2pPr>
            <a:lvl3pPr>
              <a:defRPr>
                <a:solidFill>
                  <a:schemeClr val="accent2">
                    <a:lumMod val="50000"/>
                  </a:schemeClr>
                </a:solidFill>
              </a:defRPr>
            </a:lvl3pPr>
            <a:lvl4pPr>
              <a:defRPr>
                <a:solidFill>
                  <a:schemeClr val="accent2">
                    <a:lumMod val="50000"/>
                  </a:schemeClr>
                </a:solidFill>
              </a:defRPr>
            </a:lvl4pPr>
            <a:lvl5pPr>
              <a:defRPr>
                <a:solidFill>
                  <a:schemeClr val="accent2">
                    <a:lumMod val="50000"/>
                  </a:schemeClr>
                </a:solidFill>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7" name="Titre 6"/>
          <p:cNvSpPr>
            <a:spLocks noGrp="1"/>
          </p:cNvSpPr>
          <p:nvPr>
            <p:ph type="title"/>
          </p:nvPr>
        </p:nvSpPr>
        <p:spPr/>
        <p:txBody>
          <a:bodyPr/>
          <a:lstStyle/>
          <a:p>
            <a:r>
              <a:rPr lang="fr-FR" smtClean="0"/>
              <a:t>Modifiez le style du titre</a:t>
            </a:r>
            <a:endParaRPr lang="fr-FR"/>
          </a:p>
        </p:txBody>
      </p:sp>
      <p:sp>
        <p:nvSpPr>
          <p:cNvPr id="11" name="Espace réservé de la date 10"/>
          <p:cNvSpPr>
            <a:spLocks noGrp="1"/>
          </p:cNvSpPr>
          <p:nvPr>
            <p:ph type="dt" sz="half" idx="10"/>
          </p:nvPr>
        </p:nvSpPr>
        <p:spPr/>
        <p:txBody>
          <a:bodyPr/>
          <a:lstStyle>
            <a:lvl1pPr>
              <a:defRPr>
                <a:solidFill>
                  <a:schemeClr val="accent2">
                    <a:lumMod val="50000"/>
                  </a:schemeClr>
                </a:solidFill>
                <a:latin typeface="+mj-lt"/>
              </a:defRPr>
            </a:lvl1pPr>
          </a:lstStyle>
          <a:p>
            <a:r>
              <a:rPr lang="fr-FR" dirty="0" smtClean="0"/>
              <a:t>20 mai 2016</a:t>
            </a:r>
            <a:endParaRPr lang="fr-FR" dirty="0"/>
          </a:p>
        </p:txBody>
      </p:sp>
      <p:sp>
        <p:nvSpPr>
          <p:cNvPr id="12" name="Espace réservé du pied de page 11"/>
          <p:cNvSpPr>
            <a:spLocks noGrp="1"/>
          </p:cNvSpPr>
          <p:nvPr>
            <p:ph type="ftr" sz="quarter" idx="11"/>
          </p:nvPr>
        </p:nvSpPr>
        <p:spPr/>
        <p:txBody>
          <a:bodyPr/>
          <a:lstStyle>
            <a:lvl1pPr>
              <a:defRPr>
                <a:solidFill>
                  <a:schemeClr val="accent2">
                    <a:lumMod val="50000"/>
                  </a:schemeClr>
                </a:solidFill>
                <a:latin typeface="+mj-lt"/>
              </a:defRPr>
            </a:lvl1pPr>
          </a:lstStyle>
          <a:p>
            <a:r>
              <a:rPr lang="fr-FR" dirty="0" smtClean="0"/>
              <a:t>Maths et autres : continuité et innovation20</a:t>
            </a:r>
            <a:endParaRPr lang="fr-FR" dirty="0"/>
          </a:p>
        </p:txBody>
      </p:sp>
      <p:sp>
        <p:nvSpPr>
          <p:cNvPr id="13" name="Espace réservé du numéro de diapositive 12"/>
          <p:cNvSpPr>
            <a:spLocks noGrp="1"/>
          </p:cNvSpPr>
          <p:nvPr>
            <p:ph type="sldNum" sz="quarter" idx="12"/>
          </p:nvPr>
        </p:nvSpPr>
        <p:spPr/>
        <p:txBody>
          <a:bodyPr/>
          <a:lstStyle>
            <a:lvl1pPr>
              <a:defRPr>
                <a:solidFill>
                  <a:schemeClr val="accent2">
                    <a:lumMod val="50000"/>
                  </a:schemeClr>
                </a:solidFill>
                <a:latin typeface="+mj-lt"/>
              </a:defRPr>
            </a:lvl1pPr>
          </a:lstStyle>
          <a:p>
            <a:fld id="{ACB6F87A-093A-4DA5-B14E-E4BD903CAA97}" type="slidenum">
              <a:rPr lang="fr-FR" smtClean="0"/>
              <a:pPr/>
              <a:t>‹N°›</a:t>
            </a:fld>
            <a:endParaRPr lang="fr-FR"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7DC13E9-BE78-47B2-BC6A-17C4381EAA5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11688639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15770779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9ADFF25-1E81-4E16-B681-45B98C2F675E}" type="slidenum">
              <a:rPr lang="fr-FR" smtClean="0"/>
              <a:t>‹N°›</a:t>
            </a:fld>
            <a:endParaRPr lang="fr-FR"/>
          </a:p>
        </p:txBody>
      </p:sp>
    </p:spTree>
    <p:extLst>
      <p:ext uri="{BB962C8B-B14F-4D97-AF65-F5344CB8AC3E}">
        <p14:creationId xmlns:p14="http://schemas.microsoft.com/office/powerpoint/2010/main" val="38033582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1122363"/>
            <a:ext cx="6858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13809667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1909564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623888" y="1709738"/>
            <a:ext cx="78867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23885059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2865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825625"/>
            <a:ext cx="386715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81D2BA0-F515-4498-B54A-AC780BF6D3D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29636984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30238" y="365125"/>
            <a:ext cx="78867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30238" y="2505075"/>
            <a:ext cx="386873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29150" y="2505075"/>
            <a:ext cx="38877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81D2BA0-F515-4498-B54A-AC780BF6D3D1}" type="datetimeFigureOut">
              <a:rPr lang="fr-FR" smtClean="0"/>
              <a:t>23/06/2016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34461220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C81D2BA0-F515-4498-B54A-AC780BF6D3D1}" type="datetimeFigureOut">
              <a:rPr lang="fr-FR" smtClean="0"/>
              <a:t>23/06/2016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12698899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81D2BA0-F515-4498-B54A-AC780BF6D3D1}" type="datetimeFigureOut">
              <a:rPr lang="fr-FR" smtClean="0"/>
              <a:t>23/06/2016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4109924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solidFill>
                  <a:schemeClr val="accent2">
                    <a:lumMod val="50000"/>
                  </a:schemeClr>
                </a:solidFill>
              </a:defRPr>
            </a:lvl1pPr>
          </a:lstStyle>
          <a:p>
            <a:r>
              <a:rPr lang="fr-FR" dirty="0" smtClean="0"/>
              <a:t>Cliquez pour modifier le style du titre</a:t>
            </a:r>
            <a:endParaRPr lang="fr-FR" dirty="0"/>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baseline="0">
                <a:solidFill>
                  <a:schemeClr val="accent2">
                    <a:lumMod val="75000"/>
                  </a:schemeClr>
                </a:solidFill>
                <a:latin typeface="Times New Roman" panose="02020603050405020304" pitchFamily="18"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dirty="0" smtClean="0"/>
              <a:t>Cliquez pour modifier les styles du texte du masque</a:t>
            </a:r>
          </a:p>
        </p:txBody>
      </p:sp>
      <p:sp>
        <p:nvSpPr>
          <p:cNvPr id="4" name="Espace réservé de la date 3"/>
          <p:cNvSpPr>
            <a:spLocks noGrp="1"/>
          </p:cNvSpPr>
          <p:nvPr>
            <p:ph type="dt" sz="half" idx="10"/>
          </p:nvPr>
        </p:nvSpPr>
        <p:spPr>
          <a:xfrm>
            <a:off x="-108520" y="6332686"/>
            <a:ext cx="2133600" cy="365125"/>
          </a:xfrm>
        </p:spPr>
        <p:txBody>
          <a:bodyPr/>
          <a:lstStyle>
            <a:lvl1pPr>
              <a:defRPr>
                <a:solidFill>
                  <a:schemeClr val="accent2">
                    <a:lumMod val="50000"/>
                  </a:schemeClr>
                </a:solidFill>
                <a:latin typeface="+mj-lt"/>
              </a:defRPr>
            </a:lvl1pPr>
          </a:lstStyle>
          <a:p>
            <a:r>
              <a:rPr lang="fr-FR" dirty="0" smtClean="0"/>
              <a:t>mai 2016</a:t>
            </a:r>
          </a:p>
          <a:p>
            <a:endParaRPr lang="fr-FR" dirty="0"/>
          </a:p>
        </p:txBody>
      </p:sp>
      <p:sp>
        <p:nvSpPr>
          <p:cNvPr id="5" name="Espace réservé du pied de page 4"/>
          <p:cNvSpPr>
            <a:spLocks noGrp="1"/>
          </p:cNvSpPr>
          <p:nvPr>
            <p:ph type="ftr" sz="quarter" idx="11"/>
          </p:nvPr>
        </p:nvSpPr>
        <p:spPr/>
        <p:txBody>
          <a:bodyPr/>
          <a:lstStyle>
            <a:lvl1pPr>
              <a:defRPr>
                <a:solidFill>
                  <a:schemeClr val="accent2">
                    <a:lumMod val="50000"/>
                  </a:schemeClr>
                </a:solidFill>
                <a:latin typeface="+mj-lt"/>
              </a:defRPr>
            </a:lvl1pPr>
          </a:lstStyle>
          <a:p>
            <a:r>
              <a:rPr lang="fr-FR" dirty="0" smtClean="0"/>
              <a:t>Maths et autres : continuité et innovation20</a:t>
            </a:r>
            <a:endParaRPr lang="fr-FR" dirty="0"/>
          </a:p>
        </p:txBody>
      </p:sp>
      <p:sp>
        <p:nvSpPr>
          <p:cNvPr id="6" name="Espace réservé du numéro de diapositive 5"/>
          <p:cNvSpPr>
            <a:spLocks noGrp="1"/>
          </p:cNvSpPr>
          <p:nvPr>
            <p:ph type="sldNum" sz="quarter" idx="12"/>
          </p:nvPr>
        </p:nvSpPr>
        <p:spPr/>
        <p:txBody>
          <a:bodyPr/>
          <a:lstStyle>
            <a:lvl1pPr>
              <a:defRPr>
                <a:solidFill>
                  <a:schemeClr val="accent2">
                    <a:lumMod val="50000"/>
                  </a:schemeClr>
                </a:solidFill>
                <a:latin typeface="+mj-lt"/>
              </a:defRPr>
            </a:lvl1pPr>
          </a:lstStyle>
          <a:p>
            <a:fld id="{ACB6F87A-093A-4DA5-B14E-E4BD903CAA97}" type="slidenum">
              <a:rPr lang="fr-FR" smtClean="0"/>
              <a:pPr/>
              <a:t>‹N°›</a:t>
            </a:fld>
            <a:endParaRPr lang="fr-F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1D2BA0-F515-4498-B54A-AC780BF6D3D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15270271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30238" y="457200"/>
            <a:ext cx="2949575"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81D2BA0-F515-4498-B54A-AC780BF6D3D1}" type="datetimeFigureOut">
              <a:rPr lang="fr-FR" smtClean="0"/>
              <a:t>23/06/2016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7588586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25073562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43675" y="365125"/>
            <a:ext cx="1971675"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28650" y="365125"/>
            <a:ext cx="5762625"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548EF16E-1B98-487D-9DB3-4CC9D9ACD08E}" type="slidenum">
              <a:rPr lang="fr-FR" smtClean="0"/>
              <a:t>‹N°›</a:t>
            </a:fld>
            <a:endParaRPr lang="fr-FR"/>
          </a:p>
        </p:txBody>
      </p:sp>
    </p:spTree>
    <p:extLst>
      <p:ext uri="{BB962C8B-B14F-4D97-AF65-F5344CB8AC3E}">
        <p14:creationId xmlns:p14="http://schemas.microsoft.com/office/powerpoint/2010/main" val="4361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8" name="Espace réservé du pied de page 7"/>
          <p:cNvSpPr>
            <a:spLocks noGrp="1"/>
          </p:cNvSpPr>
          <p:nvPr>
            <p:ph type="ftr" sz="quarter" idx="11"/>
          </p:nvPr>
        </p:nvSpPr>
        <p:spPr/>
        <p:txBody>
          <a:bodyPr/>
          <a:lstStyle/>
          <a:p>
            <a:endParaRPr lang="fr-FR" dirty="0"/>
          </a:p>
        </p:txBody>
      </p:sp>
      <p:sp>
        <p:nvSpPr>
          <p:cNvPr id="9" name="Espace réservé du numéro de diapositive 8"/>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4" name="Espace réservé du pied de page 3"/>
          <p:cNvSpPr>
            <a:spLocks noGrp="1"/>
          </p:cNvSpPr>
          <p:nvPr>
            <p:ph type="ftr" sz="quarter" idx="11"/>
          </p:nvPr>
        </p:nvSpPr>
        <p:spPr/>
        <p:txBody>
          <a:bodyPr/>
          <a:lstStyle/>
          <a:p>
            <a:endParaRPr lang="fr-FR" dirty="0"/>
          </a:p>
        </p:txBody>
      </p:sp>
      <p:sp>
        <p:nvSpPr>
          <p:cNvPr id="5" name="Espace réservé du numéro de diapositive 4"/>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3" name="Espace réservé du pied de page 2"/>
          <p:cNvSpPr>
            <a:spLocks noGrp="1"/>
          </p:cNvSpPr>
          <p:nvPr>
            <p:ph type="ftr" sz="quarter" idx="11"/>
          </p:nvPr>
        </p:nvSpPr>
        <p:spPr/>
        <p:txBody>
          <a:bodyPr/>
          <a:lstStyle/>
          <a:p>
            <a:endParaRPr lang="fr-FR" dirty="0"/>
          </a:p>
        </p:txBody>
      </p:sp>
      <p:sp>
        <p:nvSpPr>
          <p:cNvPr id="4" name="Espace réservé du numéro de diapositive 3"/>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492F9C4-69F9-4849-AFD6-33301E87E26F}" type="datetimeFigureOut">
              <a:rPr lang="fr-FR" smtClean="0"/>
              <a:pPr/>
              <a:t>23/06/2016</a:t>
            </a:fld>
            <a:endParaRPr lang="fr-FR" dirty="0"/>
          </a:p>
        </p:txBody>
      </p:sp>
      <p:sp>
        <p:nvSpPr>
          <p:cNvPr id="6" name="Espace réservé du pied de page 5"/>
          <p:cNvSpPr>
            <a:spLocks noGrp="1"/>
          </p:cNvSpPr>
          <p:nvPr>
            <p:ph type="ftr" sz="quarter" idx="11"/>
          </p:nvPr>
        </p:nvSpPr>
        <p:spPr/>
        <p:txBody>
          <a:bodyPr/>
          <a:lstStyle/>
          <a:p>
            <a:endParaRPr lang="fr-FR" dirty="0"/>
          </a:p>
        </p:txBody>
      </p:sp>
      <p:sp>
        <p:nvSpPr>
          <p:cNvPr id="7" name="Espace réservé du numéro de diapositive 6"/>
          <p:cNvSpPr>
            <a:spLocks noGrp="1"/>
          </p:cNvSpPr>
          <p:nvPr>
            <p:ph type="sldNum" sz="quarter" idx="12"/>
          </p:nvPr>
        </p:nvSpPr>
        <p:spPr/>
        <p:txBody>
          <a:bodyPr/>
          <a:lstStyle/>
          <a:p>
            <a:fld id="{ACB6F87A-093A-4DA5-B14E-E4BD903CAA97}" type="slidenum">
              <a:rPr lang="fr-FR" smtClean="0"/>
              <a:pPr/>
              <a:t>‹N°›</a:t>
            </a:fld>
            <a:endParaRPr lang="fr-F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92F9C4-69F9-4849-AFD6-33301E87E26F}" type="datetimeFigureOut">
              <a:rPr lang="fr-FR" smtClean="0"/>
              <a:pPr/>
              <a:t>23/06/2016</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6F87A-093A-4DA5-B14E-E4BD903CAA97}" type="slidenum">
              <a:rPr lang="fr-FR" smtClean="0"/>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DC13E9-BE78-47B2-BC6A-17C4381EAA51}" type="datetimeFigureOut">
              <a:rPr lang="fr-FR" smtClean="0"/>
              <a:t>23/06/2016</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ADFF25-1E81-4E16-B681-45B98C2F675E}" type="slidenum">
              <a:rPr lang="fr-FR" smtClean="0"/>
              <a:t>‹N°›</a:t>
            </a:fld>
            <a:endParaRPr lang="fr-FR"/>
          </a:p>
        </p:txBody>
      </p:sp>
    </p:spTree>
    <p:extLst>
      <p:ext uri="{BB962C8B-B14F-4D97-AF65-F5344CB8AC3E}">
        <p14:creationId xmlns:p14="http://schemas.microsoft.com/office/powerpoint/2010/main" val="30009189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D2BA0-F515-4498-B54A-AC780BF6D3D1}" type="datetimeFigureOut">
              <a:rPr lang="fr-FR" smtClean="0"/>
              <a:t>23/06/2016</a:t>
            </a:fld>
            <a:endParaRPr lang="fr-FR"/>
          </a:p>
        </p:txBody>
      </p:sp>
      <p:sp>
        <p:nvSpPr>
          <p:cNvPr id="5" name="Espace réservé du pied de page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8EF16E-1B98-487D-9DB3-4CC9D9ACD08E}" type="slidenum">
              <a:rPr lang="fr-FR" smtClean="0"/>
              <a:t>‹N°›</a:t>
            </a:fld>
            <a:endParaRPr lang="fr-FR"/>
          </a:p>
        </p:txBody>
      </p:sp>
    </p:spTree>
    <p:extLst>
      <p:ext uri="{BB962C8B-B14F-4D97-AF65-F5344CB8AC3E}">
        <p14:creationId xmlns:p14="http://schemas.microsoft.com/office/powerpoint/2010/main" val="39236442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480" y="1779048"/>
            <a:ext cx="8915402" cy="2874088"/>
          </a:xfrm>
        </p:spPr>
        <p:txBody>
          <a:bodyPr>
            <a:normAutofit fontScale="90000"/>
          </a:bodyPr>
          <a:lstStyle/>
          <a:p>
            <a:r>
              <a:rPr lang="fr-FR" sz="4000" b="1" dirty="0" smtClean="0">
                <a:solidFill>
                  <a:schemeClr val="accent2">
                    <a:lumMod val="75000"/>
                  </a:schemeClr>
                </a:solidFill>
              </a:rPr>
              <a:t>Travail interdisciplinaire</a:t>
            </a:r>
            <a:br>
              <a:rPr lang="fr-FR" sz="4000" b="1" dirty="0" smtClean="0">
                <a:solidFill>
                  <a:schemeClr val="accent2">
                    <a:lumMod val="75000"/>
                  </a:schemeClr>
                </a:solidFill>
              </a:rPr>
            </a:br>
            <a:r>
              <a:rPr lang="fr-FR" sz="4000" b="1" dirty="0" smtClean="0">
                <a:solidFill>
                  <a:schemeClr val="accent2">
                    <a:lumMod val="75000"/>
                  </a:schemeClr>
                </a:solidFill>
              </a:rPr>
              <a:t>mathématiques – sciences physiques</a:t>
            </a:r>
            <a:br>
              <a:rPr lang="fr-FR" sz="4000" b="1" dirty="0" smtClean="0">
                <a:solidFill>
                  <a:schemeClr val="accent2">
                    <a:lumMod val="75000"/>
                  </a:schemeClr>
                </a:solidFill>
              </a:rPr>
            </a:br>
            <a:r>
              <a:rPr lang="fr-FR" sz="4000" b="1" dirty="0" smtClean="0">
                <a:solidFill>
                  <a:schemeClr val="accent2">
                    <a:lumMod val="75000"/>
                  </a:schemeClr>
                </a:solidFill>
              </a:rPr>
              <a:t> en Première Professionnelle</a:t>
            </a:r>
            <a:r>
              <a:rPr lang="fr-FR" sz="4000" dirty="0" smtClean="0">
                <a:solidFill>
                  <a:schemeClr val="accent2">
                    <a:lumMod val="75000"/>
                  </a:schemeClr>
                </a:solidFill>
              </a:rPr>
              <a:t/>
            </a:r>
            <a:br>
              <a:rPr lang="fr-FR" sz="4000" dirty="0" smtClean="0">
                <a:solidFill>
                  <a:schemeClr val="accent2">
                    <a:lumMod val="75000"/>
                  </a:schemeClr>
                </a:solidFill>
              </a:rPr>
            </a:br>
            <a:r>
              <a:rPr lang="fr-FR" sz="3300" dirty="0">
                <a:solidFill>
                  <a:schemeClr val="accent2">
                    <a:lumMod val="75000"/>
                  </a:schemeClr>
                </a:solidFill>
              </a:rPr>
              <a:t>(fonction, </a:t>
            </a:r>
            <a:r>
              <a:rPr lang="fr-FR" sz="3300" dirty="0" smtClean="0">
                <a:solidFill>
                  <a:schemeClr val="accent2">
                    <a:lumMod val="75000"/>
                  </a:schemeClr>
                </a:solidFill>
              </a:rPr>
              <a:t>proportionnalité, statistique, </a:t>
            </a:r>
            <a:r>
              <a:rPr lang="fr-FR" sz="3300" dirty="0">
                <a:solidFill>
                  <a:schemeClr val="accent2">
                    <a:lumMod val="75000"/>
                  </a:schemeClr>
                </a:solidFill>
              </a:rPr>
              <a:t>hydrostatique</a:t>
            </a:r>
            <a:r>
              <a:rPr lang="fr-FR" sz="3300" dirty="0" smtClean="0">
                <a:solidFill>
                  <a:schemeClr val="accent2">
                    <a:lumMod val="75000"/>
                  </a:schemeClr>
                </a:solidFill>
              </a:rPr>
              <a:t>)</a:t>
            </a:r>
            <a:endParaRPr lang="fr-FR" sz="3300" dirty="0">
              <a:solidFill>
                <a:schemeClr val="accent2">
                  <a:lumMod val="75000"/>
                </a:schemeClr>
              </a:solidFill>
            </a:endParaRPr>
          </a:p>
        </p:txBody>
      </p:sp>
      <p:sp>
        <p:nvSpPr>
          <p:cNvPr id="3" name="Sous-titre 2"/>
          <p:cNvSpPr>
            <a:spLocks noGrp="1"/>
          </p:cNvSpPr>
          <p:nvPr>
            <p:ph type="subTitle" idx="1"/>
          </p:nvPr>
        </p:nvSpPr>
        <p:spPr>
          <a:xfrm>
            <a:off x="804560" y="4653136"/>
            <a:ext cx="7439848" cy="1008112"/>
          </a:xfrm>
        </p:spPr>
        <p:txBody>
          <a:bodyPr>
            <a:normAutofit/>
          </a:bodyPr>
          <a:lstStyle/>
          <a:p>
            <a:pPr>
              <a:spcAft>
                <a:spcPts val="600"/>
              </a:spcAft>
            </a:pPr>
            <a:r>
              <a:rPr lang="fr-FR" sz="2400" dirty="0" smtClean="0">
                <a:solidFill>
                  <a:schemeClr val="accent2">
                    <a:lumMod val="75000"/>
                  </a:schemeClr>
                </a:solidFill>
              </a:rPr>
              <a:t>Brigitte CHAPUT, Hamid HADIDOU– </a:t>
            </a:r>
            <a:r>
              <a:rPr lang="fr-FR" sz="2400" dirty="0">
                <a:solidFill>
                  <a:schemeClr val="accent2">
                    <a:lumMod val="75000"/>
                  </a:schemeClr>
                </a:solidFill>
              </a:rPr>
              <a:t>IRES de </a:t>
            </a:r>
            <a:r>
              <a:rPr lang="fr-FR" sz="2400" dirty="0" smtClean="0">
                <a:solidFill>
                  <a:schemeClr val="accent2">
                    <a:lumMod val="75000"/>
                  </a:schemeClr>
                </a:solidFill>
              </a:rPr>
              <a:t>Toulouse</a:t>
            </a:r>
          </a:p>
          <a:p>
            <a:pPr>
              <a:spcAft>
                <a:spcPts val="600"/>
              </a:spcAft>
            </a:pPr>
            <a:r>
              <a:rPr lang="fr-FR" sz="2400" dirty="0" smtClean="0">
                <a:solidFill>
                  <a:schemeClr val="accent2">
                    <a:lumMod val="75000"/>
                  </a:schemeClr>
                </a:solidFill>
              </a:rPr>
              <a:t>Christine DUCAMP </a:t>
            </a:r>
            <a:r>
              <a:rPr lang="fr-FR" sz="2400" dirty="0">
                <a:solidFill>
                  <a:schemeClr val="accent2">
                    <a:lumMod val="75000"/>
                  </a:schemeClr>
                </a:solidFill>
              </a:rPr>
              <a:t>– ENFA </a:t>
            </a:r>
            <a:r>
              <a:rPr lang="fr-FR" sz="2400" dirty="0" smtClean="0">
                <a:solidFill>
                  <a:schemeClr val="accent2">
                    <a:lumMod val="75000"/>
                  </a:schemeClr>
                </a:solidFill>
              </a:rPr>
              <a:t>Toulouse</a:t>
            </a:r>
            <a:endParaRPr lang="fr-FR" sz="2400" dirty="0">
              <a:solidFill>
                <a:schemeClr val="accent2">
                  <a:lumMod val="75000"/>
                </a:schemeClr>
              </a:solidFill>
            </a:endParaRPr>
          </a:p>
        </p:txBody>
      </p:sp>
      <p:pic>
        <p:nvPicPr>
          <p:cNvPr id="1026" name="Picture 2" descr="PNG - 89.7 k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80" y="5581203"/>
            <a:ext cx="1233136" cy="126876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ntranet.enfa.fr/wp-content/uploads/2012/10/logo_ENFAcourt_102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3021" y="5636585"/>
            <a:ext cx="1897861" cy="1174069"/>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univ-irem.fr/IMG/rubon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80" y="62237"/>
            <a:ext cx="1834257" cy="990499"/>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www.univ-irem.fr/local/cache-vignettes/L90xH89/rubon25-88478.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88826" y="61813"/>
            <a:ext cx="1002056" cy="990923"/>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75480" y="1078087"/>
            <a:ext cx="2120256" cy="523220"/>
          </a:xfrm>
          <a:prstGeom prst="rect">
            <a:avLst/>
          </a:prstGeom>
          <a:noFill/>
        </p:spPr>
        <p:txBody>
          <a:bodyPr wrap="square" rtlCol="0">
            <a:spAutoFit/>
          </a:bodyPr>
          <a:lstStyle/>
          <a:p>
            <a:r>
              <a:rPr lang="fr-FR" sz="1400" dirty="0" smtClean="0">
                <a:solidFill>
                  <a:schemeClr val="accent2">
                    <a:lumMod val="75000"/>
                  </a:schemeClr>
                </a:solidFill>
                <a:latin typeface="+mj-lt"/>
              </a:rPr>
              <a:t>Commission Inter-IREM</a:t>
            </a:r>
          </a:p>
          <a:p>
            <a:r>
              <a:rPr lang="fr-FR" sz="1400" dirty="0" smtClean="0">
                <a:solidFill>
                  <a:schemeClr val="accent2">
                    <a:lumMod val="75000"/>
                  </a:schemeClr>
                </a:solidFill>
                <a:latin typeface="+mj-lt"/>
              </a:rPr>
              <a:t>Lycées Professionnels</a:t>
            </a:r>
            <a:endParaRPr lang="fr-FR" sz="1400" dirty="0">
              <a:solidFill>
                <a:schemeClr val="accent2">
                  <a:lumMod val="75000"/>
                </a:schemeClr>
              </a:solidFill>
              <a:latin typeface="+mj-lt"/>
            </a:endParaRPr>
          </a:p>
        </p:txBody>
      </p:sp>
      <p:sp>
        <p:nvSpPr>
          <p:cNvPr id="9" name="ZoneTexte 8"/>
          <p:cNvSpPr txBox="1"/>
          <p:nvPr/>
        </p:nvSpPr>
        <p:spPr>
          <a:xfrm>
            <a:off x="6928698" y="1052736"/>
            <a:ext cx="2120256" cy="523220"/>
          </a:xfrm>
          <a:prstGeom prst="rect">
            <a:avLst/>
          </a:prstGeom>
          <a:noFill/>
        </p:spPr>
        <p:txBody>
          <a:bodyPr wrap="square" rtlCol="0">
            <a:spAutoFit/>
          </a:bodyPr>
          <a:lstStyle/>
          <a:p>
            <a:pPr algn="r"/>
            <a:r>
              <a:rPr lang="fr-FR" sz="1400" dirty="0" smtClean="0">
                <a:solidFill>
                  <a:schemeClr val="accent2">
                    <a:lumMod val="75000"/>
                  </a:schemeClr>
                </a:solidFill>
                <a:latin typeface="+mj-lt"/>
              </a:rPr>
              <a:t>Commission Inter-IREM</a:t>
            </a:r>
          </a:p>
          <a:p>
            <a:pPr algn="r"/>
            <a:r>
              <a:rPr lang="fr-FR" sz="1400" dirty="0" smtClean="0">
                <a:solidFill>
                  <a:schemeClr val="accent2">
                    <a:lumMod val="75000"/>
                  </a:schemeClr>
                </a:solidFill>
                <a:latin typeface="+mj-lt"/>
              </a:rPr>
              <a:t>Statistique et Probabilités</a:t>
            </a:r>
            <a:endParaRPr lang="fr-FR" sz="1400" dirty="0">
              <a:solidFill>
                <a:schemeClr val="accent2">
                  <a:lumMod val="75000"/>
                </a:schemeClr>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5760" y="980728"/>
            <a:ext cx="4590256" cy="4525963"/>
          </a:xfrm>
        </p:spPr>
        <p:txBody>
          <a:bodyPr>
            <a:normAutofit fontScale="92500" lnSpcReduction="10000"/>
          </a:bodyPr>
          <a:lstStyle/>
          <a:p>
            <a:pPr algn="ctr">
              <a:buNone/>
            </a:pPr>
            <a:r>
              <a:rPr lang="fr-FR" sz="4000" b="1" dirty="0" smtClean="0">
                <a:solidFill>
                  <a:schemeClr val="accent2">
                    <a:lumMod val="75000"/>
                  </a:schemeClr>
                </a:solidFill>
                <a:latin typeface="+mj-lt"/>
              </a:rPr>
              <a:t>Trois activités</a:t>
            </a:r>
          </a:p>
          <a:p>
            <a:pPr>
              <a:buNone/>
            </a:pPr>
            <a:r>
              <a:rPr lang="fr-FR" u="sng" dirty="0" smtClean="0">
                <a:solidFill>
                  <a:schemeClr val="accent2">
                    <a:lumMod val="75000"/>
                  </a:schemeClr>
                </a:solidFill>
                <a:latin typeface="+mj-lt"/>
              </a:rPr>
              <a:t>Activité 3</a:t>
            </a:r>
            <a:r>
              <a:rPr lang="fr-FR" dirty="0" smtClean="0">
                <a:solidFill>
                  <a:schemeClr val="accent2">
                    <a:lumMod val="75000"/>
                  </a:schemeClr>
                </a:solidFill>
                <a:latin typeface="+mj-lt"/>
              </a:rPr>
              <a:t> : Pression dans un liquide</a:t>
            </a:r>
          </a:p>
          <a:p>
            <a:pPr marL="357188" indent="14288">
              <a:buNone/>
            </a:pPr>
            <a:r>
              <a:rPr lang="fr-FR" sz="2600" dirty="0" smtClean="0">
                <a:solidFill>
                  <a:schemeClr val="accent2">
                    <a:lumMod val="75000"/>
                  </a:schemeClr>
                </a:solidFill>
                <a:latin typeface="+mj-lt"/>
              </a:rPr>
              <a:t>Dégagement qualitatif de quelques caractéristiques de la pression :</a:t>
            </a:r>
          </a:p>
          <a:p>
            <a:pPr marL="542925" indent="14288">
              <a:buNone/>
            </a:pPr>
            <a:r>
              <a:rPr lang="fr-FR" sz="2600" dirty="0" smtClean="0">
                <a:solidFill>
                  <a:schemeClr val="accent2">
                    <a:lumMod val="75000"/>
                  </a:schemeClr>
                </a:solidFill>
                <a:latin typeface="+mj-lt"/>
              </a:rPr>
              <a:t>- Plus la profondeur augmente, plus la pression augmente</a:t>
            </a:r>
          </a:p>
          <a:p>
            <a:pPr marL="714375" indent="-157163">
              <a:buNone/>
            </a:pPr>
            <a:r>
              <a:rPr lang="fr-FR" sz="2600" dirty="0" smtClean="0">
                <a:solidFill>
                  <a:schemeClr val="accent2">
                    <a:lumMod val="75000"/>
                  </a:schemeClr>
                </a:solidFill>
                <a:latin typeface="+mj-lt"/>
              </a:rPr>
              <a:t>- La pression est la même dans un même plan horizontal et dans un milieu homogène</a:t>
            </a:r>
          </a:p>
        </p:txBody>
      </p:sp>
      <p:sp>
        <p:nvSpPr>
          <p:cNvPr id="5" name="Titre 1"/>
          <p:cNvSpPr>
            <a:spLocks noGrp="1"/>
          </p:cNvSpPr>
          <p:nvPr>
            <p:ph type="title"/>
          </p:nvPr>
        </p:nvSpPr>
        <p:spPr>
          <a:xfrm>
            <a:off x="251520" y="116632"/>
            <a:ext cx="8435280" cy="1143000"/>
          </a:xfrm>
        </p:spPr>
        <p:txBody>
          <a:bodyPr>
            <a:normAutofit/>
          </a:bodyPr>
          <a:lstStyle/>
          <a:p>
            <a:r>
              <a:rPr lang="fr-FR" b="1" dirty="0" smtClean="0">
                <a:solidFill>
                  <a:schemeClr val="accent2">
                    <a:lumMod val="75000"/>
                  </a:schemeClr>
                </a:solidFill>
              </a:rPr>
              <a:t>TP1 </a:t>
            </a:r>
            <a:r>
              <a:rPr lang="fr-FR" b="1" dirty="0" smtClean="0">
                <a:solidFill>
                  <a:schemeClr val="accent2">
                    <a:lumMod val="75000"/>
                  </a:schemeClr>
                </a:solidFill>
                <a:ea typeface="+mn-ea"/>
                <a:cs typeface="+mn-cs"/>
              </a:rPr>
              <a:t>: </a:t>
            </a:r>
            <a:r>
              <a:rPr lang="fr-FR" b="1" dirty="0">
                <a:solidFill>
                  <a:schemeClr val="accent2">
                    <a:lumMod val="75000"/>
                  </a:schemeClr>
                </a:solidFill>
                <a:ea typeface="+mn-ea"/>
                <a:cs typeface="+mn-cs"/>
              </a:rPr>
              <a:t>Pression et forces pressantes</a:t>
            </a:r>
          </a:p>
        </p:txBody>
      </p:sp>
      <p:sp>
        <p:nvSpPr>
          <p:cNvPr id="6" name="Espace réservé du contenu 2"/>
          <p:cNvSpPr txBox="1">
            <a:spLocks/>
          </p:cNvSpPr>
          <p:nvPr/>
        </p:nvSpPr>
        <p:spPr>
          <a:xfrm>
            <a:off x="251520" y="5650707"/>
            <a:ext cx="8759826" cy="1090661"/>
          </a:xfrm>
          <a:prstGeom prst="rect">
            <a:avLst/>
          </a:prstGeom>
          <a:solidFill>
            <a:schemeClr val="accent3">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2600" u="sng" dirty="0" smtClean="0">
                <a:solidFill>
                  <a:srgbClr val="FF0000"/>
                </a:solidFill>
                <a:latin typeface="+mj-lt"/>
              </a:rPr>
              <a:t>Remarque</a:t>
            </a:r>
            <a:r>
              <a:rPr lang="fr-FR" sz="2600" dirty="0" smtClean="0">
                <a:solidFill>
                  <a:srgbClr val="FF0000"/>
                </a:solidFill>
                <a:latin typeface="+mj-lt"/>
              </a:rPr>
              <a:t> : Quelques réponses hâtives dont par exemple : </a:t>
            </a:r>
          </a:p>
          <a:p>
            <a:pPr algn="ctr">
              <a:buFont typeface="Arial" pitchFamily="34" charset="0"/>
              <a:buNone/>
            </a:pPr>
            <a:r>
              <a:rPr lang="fr-FR" sz="2600" dirty="0" smtClean="0">
                <a:solidFill>
                  <a:srgbClr val="FF0000"/>
                </a:solidFill>
                <a:latin typeface="+mj-lt"/>
              </a:rPr>
              <a:t>« La pression est proportionnelle à la profondeur »</a:t>
            </a:r>
            <a:endParaRPr lang="fr-FR" sz="2600" dirty="0">
              <a:solidFill>
                <a:srgbClr val="FF0000"/>
              </a:solidFill>
              <a:latin typeface="+mj-lt"/>
            </a:endParaRPr>
          </a:p>
        </p:txBody>
      </p:sp>
      <p:pic>
        <p:nvPicPr>
          <p:cNvPr id="7" name="Image 6"/>
          <p:cNvPicPr>
            <a:picLocks noChangeAspect="1"/>
          </p:cNvPicPr>
          <p:nvPr/>
        </p:nvPicPr>
        <p:blipFill rotWithShape="1">
          <a:blip r:embed="rId2"/>
          <a:srcRect t="14275"/>
          <a:stretch/>
        </p:blipFill>
        <p:spPr>
          <a:xfrm>
            <a:off x="4644008" y="1196752"/>
            <a:ext cx="4295330" cy="4248471"/>
          </a:xfrm>
          <a:prstGeom prst="rect">
            <a:avLst/>
          </a:prstGeom>
          <a:ln>
            <a:solidFill>
              <a:srgbClr val="000000"/>
            </a:solidFill>
          </a:ln>
        </p:spPr>
      </p:pic>
    </p:spTree>
    <p:extLst>
      <p:ext uri="{BB962C8B-B14F-4D97-AF65-F5344CB8AC3E}">
        <p14:creationId xmlns:p14="http://schemas.microsoft.com/office/powerpoint/2010/main" val="31777972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b="1" dirty="0" smtClean="0">
                <a:solidFill>
                  <a:schemeClr val="tx2">
                    <a:lumMod val="60000"/>
                    <a:lumOff val="40000"/>
                  </a:schemeClr>
                </a:solidFill>
                <a:latin typeface="+mj-lt"/>
              </a:rPr>
              <a:t>TP2 : 	Pourquoi les hublots des sous-marins  		sont-ils épais ?</a:t>
            </a:r>
          </a:p>
          <a:p>
            <a:pPr>
              <a:tabLst>
                <a:tab pos="1428750" algn="l"/>
              </a:tabLst>
            </a:pPr>
            <a:r>
              <a:rPr lang="fr-FR" dirty="0" smtClean="0">
                <a:solidFill>
                  <a:schemeClr val="accent1">
                    <a:lumMod val="20000"/>
                    <a:lumOff val="80000"/>
                  </a:schemeClr>
                </a:solidFill>
                <a:latin typeface="+mj-lt"/>
              </a:rPr>
              <a:t>Analyse des résultats du TP2</a:t>
            </a:r>
          </a:p>
          <a:p>
            <a:pPr>
              <a:tabLst>
                <a:tab pos="1428750" algn="l"/>
              </a:tabLst>
            </a:pPr>
            <a:r>
              <a:rPr lang="fr-FR" dirty="0" smtClean="0">
                <a:solidFill>
                  <a:schemeClr val="accent6">
                    <a:lumMod val="20000"/>
                    <a:lumOff val="80000"/>
                  </a:schemeClr>
                </a:solidFill>
                <a:latin typeface="+mj-lt"/>
              </a:rPr>
              <a:t>TP3 : 	Incertitude liée à un manipulateur</a:t>
            </a:r>
          </a:p>
          <a:p>
            <a:r>
              <a:rPr lang="fr-FR" dirty="0" smtClean="0">
                <a:solidFill>
                  <a:schemeClr val="accent6">
                    <a:lumMod val="20000"/>
                    <a:lumOff val="80000"/>
                  </a:schemeClr>
                </a:solidFill>
                <a:latin typeface="+mj-lt"/>
              </a:rPr>
              <a:t>Analyse des résultats du TP3</a:t>
            </a:r>
          </a:p>
          <a:p>
            <a:r>
              <a:rPr lang="fr-FR" dirty="0" smtClean="0">
                <a:solidFill>
                  <a:schemeClr val="accent1">
                    <a:lumMod val="20000"/>
                    <a:lumOff val="80000"/>
                  </a:schemeClr>
                </a:solidFill>
                <a:latin typeface="+mj-lt"/>
              </a:rPr>
              <a:t>Retour sur le TP2</a:t>
            </a:r>
          </a:p>
          <a:p>
            <a:r>
              <a:rPr lang="fr-FR" dirty="0" smtClean="0">
                <a:solidFill>
                  <a:srgbClr val="FFCCCC"/>
                </a:solidFill>
                <a:latin typeface="+mj-lt"/>
              </a:rPr>
              <a:t>Conclusion </a:t>
            </a:r>
            <a:endParaRPr lang="fr-FR" dirty="0">
              <a:solidFill>
                <a:srgbClr val="FFCCCC"/>
              </a:solidFill>
              <a:latin typeface="+mj-lt"/>
            </a:endParaRPr>
          </a:p>
        </p:txBody>
      </p:sp>
    </p:spTree>
    <p:extLst>
      <p:ext uri="{BB962C8B-B14F-4D97-AF65-F5344CB8AC3E}">
        <p14:creationId xmlns:p14="http://schemas.microsoft.com/office/powerpoint/2010/main" val="9887562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57200" y="32618"/>
            <a:ext cx="8229600" cy="1368412"/>
          </a:xfrm>
        </p:spPr>
        <p:txBody>
          <a:bodyPr>
            <a:normAutofit fontScale="90000"/>
          </a:bodyPr>
          <a:lstStyle/>
          <a:p>
            <a:r>
              <a:rPr lang="fr-FR" sz="4900" b="1" dirty="0">
                <a:solidFill>
                  <a:schemeClr val="tx2">
                    <a:lumMod val="60000"/>
                    <a:lumOff val="40000"/>
                  </a:schemeClr>
                </a:solidFill>
              </a:rPr>
              <a:t>TP2 : </a:t>
            </a:r>
            <a:r>
              <a:rPr lang="fr-FR" sz="4900" b="1" dirty="0" smtClean="0">
                <a:solidFill>
                  <a:schemeClr val="tx2">
                    <a:lumMod val="60000"/>
                    <a:lumOff val="40000"/>
                  </a:schemeClr>
                </a:solidFill>
              </a:rPr>
              <a:t>Pourquoi les hublots des sous-marins sont-ils épais ?</a:t>
            </a:r>
            <a:r>
              <a:rPr lang="fr-FR" sz="4900" b="1" dirty="0" smtClean="0"/>
              <a:t> </a:t>
            </a:r>
            <a:endParaRPr lang="fr-FR" sz="4900" b="1" dirty="0"/>
          </a:p>
        </p:txBody>
      </p:sp>
      <p:pic>
        <p:nvPicPr>
          <p:cNvPr id="8" name="Image 7"/>
          <p:cNvPicPr>
            <a:picLocks noChangeAspect="1"/>
          </p:cNvPicPr>
          <p:nvPr/>
        </p:nvPicPr>
        <p:blipFill>
          <a:blip r:embed="rId2"/>
          <a:stretch>
            <a:fillRect/>
          </a:stretch>
        </p:blipFill>
        <p:spPr>
          <a:xfrm>
            <a:off x="251520" y="1411894"/>
            <a:ext cx="3751548" cy="5307919"/>
          </a:xfrm>
          <a:prstGeom prst="rect">
            <a:avLst/>
          </a:prstGeom>
          <a:ln>
            <a:solidFill>
              <a:srgbClr val="000000"/>
            </a:solidFill>
          </a:ln>
        </p:spPr>
      </p:pic>
      <p:pic>
        <p:nvPicPr>
          <p:cNvPr id="9" name="Image 8"/>
          <p:cNvPicPr>
            <a:picLocks noChangeAspect="1"/>
          </p:cNvPicPr>
          <p:nvPr/>
        </p:nvPicPr>
        <p:blipFill>
          <a:blip r:embed="rId3"/>
          <a:stretch>
            <a:fillRect/>
          </a:stretch>
        </p:blipFill>
        <p:spPr>
          <a:xfrm>
            <a:off x="4283968" y="1557249"/>
            <a:ext cx="3779677" cy="5017207"/>
          </a:xfrm>
          <a:prstGeom prst="rect">
            <a:avLst/>
          </a:prstGeom>
          <a:ln>
            <a:solidFill>
              <a:srgbClr val="000000"/>
            </a:solidFill>
          </a:ln>
        </p:spPr>
      </p:pic>
    </p:spTree>
    <p:extLst>
      <p:ext uri="{BB962C8B-B14F-4D97-AF65-F5344CB8AC3E}">
        <p14:creationId xmlns:p14="http://schemas.microsoft.com/office/powerpoint/2010/main" val="1604061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2684623" y="1628800"/>
            <a:ext cx="3774754" cy="5078732"/>
          </a:xfrm>
          <a:prstGeom prst="rect">
            <a:avLst/>
          </a:prstGeom>
          <a:ln>
            <a:solidFill>
              <a:srgbClr val="000000"/>
            </a:solidFill>
          </a:ln>
        </p:spPr>
      </p:pic>
      <p:sp>
        <p:nvSpPr>
          <p:cNvPr id="7" name="Titre 1"/>
          <p:cNvSpPr>
            <a:spLocks noGrp="1"/>
          </p:cNvSpPr>
          <p:nvPr>
            <p:ph type="title"/>
          </p:nvPr>
        </p:nvSpPr>
        <p:spPr>
          <a:xfrm>
            <a:off x="457200" y="32618"/>
            <a:ext cx="8229600" cy="1368412"/>
          </a:xfrm>
        </p:spPr>
        <p:txBody>
          <a:bodyPr>
            <a:normAutofit fontScale="90000"/>
          </a:bodyPr>
          <a:lstStyle/>
          <a:p>
            <a:r>
              <a:rPr lang="fr-FR" sz="4900" b="1" dirty="0">
                <a:solidFill>
                  <a:schemeClr val="tx2">
                    <a:lumMod val="60000"/>
                    <a:lumOff val="40000"/>
                  </a:schemeClr>
                </a:solidFill>
              </a:rPr>
              <a:t>TP2 : </a:t>
            </a:r>
            <a:r>
              <a:rPr lang="fr-FR" sz="4900" b="1" dirty="0" smtClean="0">
                <a:solidFill>
                  <a:schemeClr val="tx2">
                    <a:lumMod val="60000"/>
                    <a:lumOff val="40000"/>
                  </a:schemeClr>
                </a:solidFill>
              </a:rPr>
              <a:t>Pourquoi les hublots des sous-marins sont-ils épais ?</a:t>
            </a:r>
            <a:r>
              <a:rPr lang="fr-FR" sz="4900" b="1" dirty="0" smtClean="0"/>
              <a:t> </a:t>
            </a:r>
            <a:endParaRPr lang="fr-FR" sz="4900" b="1" dirty="0"/>
          </a:p>
        </p:txBody>
      </p:sp>
    </p:spTree>
    <p:extLst>
      <p:ext uri="{BB962C8B-B14F-4D97-AF65-F5344CB8AC3E}">
        <p14:creationId xmlns:p14="http://schemas.microsoft.com/office/powerpoint/2010/main" val="1558064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579296" cy="1468760"/>
          </a:xfrm>
        </p:spPr>
        <p:txBody>
          <a:bodyPr>
            <a:normAutofit fontScale="25000" lnSpcReduction="20000"/>
          </a:bodyPr>
          <a:lstStyle/>
          <a:p>
            <a:pPr algn="ctr">
              <a:buNone/>
            </a:pPr>
            <a:r>
              <a:rPr lang="fr-FR" sz="14800" b="1" dirty="0" smtClean="0">
                <a:solidFill>
                  <a:schemeClr val="accent2">
                    <a:lumMod val="75000"/>
                  </a:schemeClr>
                </a:solidFill>
                <a:latin typeface="+mj-lt"/>
              </a:rPr>
              <a:t>Trois activités</a:t>
            </a:r>
          </a:p>
          <a:p>
            <a:pPr>
              <a:lnSpc>
                <a:spcPct val="110000"/>
              </a:lnSpc>
              <a:spcAft>
                <a:spcPts val="1200"/>
              </a:spcAft>
              <a:buNone/>
            </a:pPr>
            <a:r>
              <a:rPr lang="fr-FR" sz="12000" u="sng" dirty="0">
                <a:solidFill>
                  <a:schemeClr val="accent2">
                    <a:lumMod val="75000"/>
                  </a:schemeClr>
                </a:solidFill>
                <a:latin typeface="+mj-lt"/>
              </a:rPr>
              <a:t>Activité </a:t>
            </a:r>
            <a:r>
              <a:rPr lang="fr-FR" sz="12000" u="sng" dirty="0" smtClean="0">
                <a:solidFill>
                  <a:schemeClr val="accent2">
                    <a:lumMod val="75000"/>
                  </a:schemeClr>
                </a:solidFill>
                <a:latin typeface="+mj-lt"/>
              </a:rPr>
              <a:t>1</a:t>
            </a:r>
            <a:r>
              <a:rPr lang="fr-FR" sz="12000" dirty="0" smtClean="0">
                <a:solidFill>
                  <a:schemeClr val="accent2">
                    <a:lumMod val="75000"/>
                  </a:schemeClr>
                </a:solidFill>
                <a:latin typeface="+mj-lt"/>
              </a:rPr>
              <a:t> : </a:t>
            </a:r>
            <a:r>
              <a:rPr lang="fr-FR" sz="12000" dirty="0">
                <a:solidFill>
                  <a:schemeClr val="accent2">
                    <a:lumMod val="75000"/>
                  </a:schemeClr>
                </a:solidFill>
                <a:latin typeface="+mj-lt"/>
              </a:rPr>
              <a:t>	</a:t>
            </a:r>
            <a:r>
              <a:rPr lang="fr-FR" sz="12000" dirty="0" smtClean="0">
                <a:solidFill>
                  <a:schemeClr val="accent2">
                    <a:lumMod val="75000"/>
                  </a:schemeClr>
                </a:solidFill>
                <a:latin typeface="+mj-lt"/>
              </a:rPr>
              <a:t>Échange </a:t>
            </a:r>
            <a:r>
              <a:rPr lang="fr-FR" sz="12000" dirty="0">
                <a:solidFill>
                  <a:schemeClr val="accent2">
                    <a:lumMod val="75000"/>
                  </a:schemeClr>
                </a:solidFill>
                <a:latin typeface="+mj-lt"/>
              </a:rPr>
              <a:t>autour de questions </a:t>
            </a:r>
            <a:r>
              <a:rPr lang="fr-FR" sz="12000" dirty="0" smtClean="0">
                <a:solidFill>
                  <a:schemeClr val="accent2">
                    <a:lumMod val="75000"/>
                  </a:schemeClr>
                </a:solidFill>
                <a:latin typeface="+mj-lt"/>
              </a:rPr>
              <a:t>ouvertes</a:t>
            </a:r>
            <a:endParaRPr lang="fr-FR" sz="12000" dirty="0">
              <a:solidFill>
                <a:schemeClr val="accent2">
                  <a:lumMod val="75000"/>
                </a:schemeClr>
              </a:solidFill>
              <a:latin typeface="+mj-lt"/>
            </a:endParaRPr>
          </a:p>
        </p:txBody>
      </p:sp>
      <p:sp>
        <p:nvSpPr>
          <p:cNvPr id="5" name="Titre 1"/>
          <p:cNvSpPr>
            <a:spLocks noGrp="1"/>
          </p:cNvSpPr>
          <p:nvPr>
            <p:ph type="title"/>
          </p:nvPr>
        </p:nvSpPr>
        <p:spPr>
          <a:xfrm>
            <a:off x="457200" y="32618"/>
            <a:ext cx="8229600" cy="1368412"/>
          </a:xfrm>
        </p:spPr>
        <p:txBody>
          <a:bodyPr>
            <a:normAutofit fontScale="90000"/>
          </a:bodyPr>
          <a:lstStyle/>
          <a:p>
            <a:r>
              <a:rPr lang="fr-FR" sz="4900" b="1" dirty="0">
                <a:solidFill>
                  <a:schemeClr val="tx2">
                    <a:lumMod val="60000"/>
                    <a:lumOff val="40000"/>
                  </a:schemeClr>
                </a:solidFill>
              </a:rPr>
              <a:t>TP2 : </a:t>
            </a:r>
            <a:r>
              <a:rPr lang="fr-FR" sz="4900" b="1" dirty="0" smtClean="0">
                <a:solidFill>
                  <a:schemeClr val="tx2">
                    <a:lumMod val="60000"/>
                    <a:lumOff val="40000"/>
                  </a:schemeClr>
                </a:solidFill>
              </a:rPr>
              <a:t>Pourquoi les hublots des sous-marins sont-ils épais ?</a:t>
            </a:r>
            <a:r>
              <a:rPr lang="fr-FR" sz="4900" b="1" dirty="0" smtClean="0"/>
              <a:t> </a:t>
            </a:r>
            <a:endParaRPr lang="fr-FR" sz="4900" b="1" dirty="0"/>
          </a:p>
        </p:txBody>
      </p:sp>
      <p:pic>
        <p:nvPicPr>
          <p:cNvPr id="4" name="Image 3"/>
          <p:cNvPicPr>
            <a:picLocks noChangeAspect="1"/>
          </p:cNvPicPr>
          <p:nvPr/>
        </p:nvPicPr>
        <p:blipFill rotWithShape="1">
          <a:blip r:embed="rId2"/>
          <a:srcRect t="12226" b="53859"/>
          <a:stretch/>
        </p:blipFill>
        <p:spPr>
          <a:xfrm>
            <a:off x="457199" y="2852936"/>
            <a:ext cx="7653157" cy="3672408"/>
          </a:xfrm>
          <a:prstGeom prst="rect">
            <a:avLst/>
          </a:prstGeom>
          <a:ln>
            <a:solidFill>
              <a:srgbClr val="000000"/>
            </a:solidFill>
          </a:ln>
        </p:spPr>
      </p:pic>
    </p:spTree>
    <p:extLst>
      <p:ext uri="{BB962C8B-B14F-4D97-AF65-F5344CB8AC3E}">
        <p14:creationId xmlns:p14="http://schemas.microsoft.com/office/powerpoint/2010/main" val="15519229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40"/>
            <a:ext cx="8579296" cy="576064"/>
          </a:xfrm>
        </p:spPr>
        <p:txBody>
          <a:bodyPr>
            <a:normAutofit fontScale="25000" lnSpcReduction="20000"/>
          </a:bodyPr>
          <a:lstStyle/>
          <a:p>
            <a:pPr>
              <a:lnSpc>
                <a:spcPct val="110000"/>
              </a:lnSpc>
              <a:spcAft>
                <a:spcPts val="1200"/>
              </a:spcAft>
              <a:buNone/>
            </a:pPr>
            <a:r>
              <a:rPr lang="fr-FR" sz="12000" u="sng" dirty="0" smtClean="0">
                <a:solidFill>
                  <a:schemeClr val="accent2">
                    <a:lumMod val="75000"/>
                  </a:schemeClr>
                </a:solidFill>
                <a:latin typeface="+mj-lt"/>
              </a:rPr>
              <a:t>Activité 2</a:t>
            </a:r>
            <a:r>
              <a:rPr lang="fr-FR" sz="12000" dirty="0" smtClean="0">
                <a:solidFill>
                  <a:schemeClr val="accent2">
                    <a:lumMod val="75000"/>
                  </a:schemeClr>
                </a:solidFill>
                <a:latin typeface="+mj-lt"/>
              </a:rPr>
              <a:t> : </a:t>
            </a:r>
            <a:r>
              <a:rPr lang="fr-FR" sz="12000" dirty="0">
                <a:solidFill>
                  <a:schemeClr val="accent2">
                    <a:lumMod val="75000"/>
                  </a:schemeClr>
                </a:solidFill>
                <a:latin typeface="+mj-lt"/>
              </a:rPr>
              <a:t>	Rédaction du protocole par les </a:t>
            </a:r>
            <a:r>
              <a:rPr lang="fr-FR" sz="12000" dirty="0" smtClean="0">
                <a:solidFill>
                  <a:schemeClr val="accent2">
                    <a:lumMod val="75000"/>
                  </a:schemeClr>
                </a:solidFill>
                <a:latin typeface="+mj-lt"/>
              </a:rPr>
              <a:t>élèves</a:t>
            </a:r>
            <a:endParaRPr lang="fr-FR" sz="12000" dirty="0">
              <a:solidFill>
                <a:schemeClr val="accent2">
                  <a:lumMod val="75000"/>
                </a:schemeClr>
              </a:solidFill>
              <a:latin typeface="+mj-lt"/>
            </a:endParaRPr>
          </a:p>
        </p:txBody>
      </p:sp>
      <p:pic>
        <p:nvPicPr>
          <p:cNvPr id="4" name="Image 3"/>
          <p:cNvPicPr>
            <a:picLocks noChangeAspect="1"/>
          </p:cNvPicPr>
          <p:nvPr/>
        </p:nvPicPr>
        <p:blipFill rotWithShape="1">
          <a:blip r:embed="rId2"/>
          <a:srcRect t="47498" b="1124"/>
          <a:stretch/>
        </p:blipFill>
        <p:spPr>
          <a:xfrm>
            <a:off x="611560" y="836712"/>
            <a:ext cx="8023748" cy="5832648"/>
          </a:xfrm>
          <a:prstGeom prst="rect">
            <a:avLst/>
          </a:prstGeom>
          <a:ln>
            <a:solidFill>
              <a:srgbClr val="000000"/>
            </a:solidFill>
          </a:ln>
        </p:spPr>
      </p:pic>
    </p:spTree>
    <p:extLst>
      <p:ext uri="{BB962C8B-B14F-4D97-AF65-F5344CB8AC3E}">
        <p14:creationId xmlns:p14="http://schemas.microsoft.com/office/powerpoint/2010/main" val="44511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2"/>
          <a:srcRect t="3884" b="-938"/>
          <a:stretch/>
        </p:blipFill>
        <p:spPr>
          <a:xfrm>
            <a:off x="179512" y="980728"/>
            <a:ext cx="4191974" cy="5400600"/>
          </a:xfrm>
          <a:prstGeom prst="rect">
            <a:avLst/>
          </a:prstGeom>
          <a:ln>
            <a:solidFill>
              <a:srgbClr val="000000"/>
            </a:solidFill>
          </a:ln>
        </p:spPr>
      </p:pic>
      <p:pic>
        <p:nvPicPr>
          <p:cNvPr id="6" name="Image 5"/>
          <p:cNvPicPr>
            <a:picLocks noChangeAspect="1"/>
          </p:cNvPicPr>
          <p:nvPr/>
        </p:nvPicPr>
        <p:blipFill rotWithShape="1">
          <a:blip r:embed="rId3"/>
          <a:srcRect t="-1" b="28267"/>
          <a:stretch/>
        </p:blipFill>
        <p:spPr>
          <a:xfrm>
            <a:off x="4584998" y="2420888"/>
            <a:ext cx="4551114" cy="4392488"/>
          </a:xfrm>
          <a:prstGeom prst="rect">
            <a:avLst/>
          </a:prstGeom>
          <a:ln>
            <a:solidFill>
              <a:srgbClr val="000000"/>
            </a:solidFill>
          </a:ln>
        </p:spPr>
      </p:pic>
      <p:pic>
        <p:nvPicPr>
          <p:cNvPr id="10" name="Image 9"/>
          <p:cNvPicPr>
            <a:picLocks noChangeAspect="1"/>
          </p:cNvPicPr>
          <p:nvPr/>
        </p:nvPicPr>
        <p:blipFill>
          <a:blip r:embed="rId4"/>
          <a:stretch>
            <a:fillRect/>
          </a:stretch>
        </p:blipFill>
        <p:spPr>
          <a:xfrm>
            <a:off x="5132363" y="36364"/>
            <a:ext cx="3456384" cy="231251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pic>
      <p:sp>
        <p:nvSpPr>
          <p:cNvPr id="11" name="Espace réservé du contenu 2"/>
          <p:cNvSpPr>
            <a:spLocks noGrp="1"/>
          </p:cNvSpPr>
          <p:nvPr>
            <p:ph idx="1"/>
          </p:nvPr>
        </p:nvSpPr>
        <p:spPr>
          <a:xfrm>
            <a:off x="35496" y="44624"/>
            <a:ext cx="4779640" cy="360040"/>
          </a:xfrm>
        </p:spPr>
        <p:txBody>
          <a:bodyPr>
            <a:normAutofit fontScale="25000" lnSpcReduction="20000"/>
          </a:bodyPr>
          <a:lstStyle/>
          <a:p>
            <a:pPr algn="ctr">
              <a:buNone/>
            </a:pPr>
            <a:r>
              <a:rPr lang="fr-FR" sz="12000" u="sng" dirty="0" smtClean="0">
                <a:solidFill>
                  <a:schemeClr val="accent2">
                    <a:lumMod val="75000"/>
                  </a:schemeClr>
                </a:solidFill>
                <a:latin typeface="+mj-lt"/>
              </a:rPr>
              <a:t>Activité 3</a:t>
            </a:r>
            <a:r>
              <a:rPr lang="fr-FR" sz="12000" dirty="0" smtClean="0">
                <a:solidFill>
                  <a:schemeClr val="accent2">
                    <a:lumMod val="75000"/>
                  </a:schemeClr>
                </a:solidFill>
                <a:latin typeface="+mj-lt"/>
              </a:rPr>
              <a:t> : </a:t>
            </a:r>
            <a:r>
              <a:rPr lang="fr-FR" sz="12000" dirty="0">
                <a:solidFill>
                  <a:schemeClr val="accent2">
                    <a:lumMod val="75000"/>
                  </a:schemeClr>
                </a:solidFill>
                <a:latin typeface="+mj-lt"/>
              </a:rPr>
              <a:t>	Réalisation du TP	</a:t>
            </a:r>
            <a:r>
              <a:rPr lang="fr-FR" sz="6300" dirty="0">
                <a:solidFill>
                  <a:schemeClr val="accent2">
                    <a:lumMod val="75000"/>
                  </a:schemeClr>
                </a:solidFill>
                <a:latin typeface="+mj-lt"/>
              </a:rPr>
              <a:t>	</a:t>
            </a:r>
          </a:p>
        </p:txBody>
      </p:sp>
    </p:spTree>
    <p:extLst>
      <p:ext uri="{BB962C8B-B14F-4D97-AF65-F5344CB8AC3E}">
        <p14:creationId xmlns:p14="http://schemas.microsoft.com/office/powerpoint/2010/main" val="1659349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57200" y="32618"/>
            <a:ext cx="8229600" cy="1368412"/>
          </a:xfrm>
        </p:spPr>
        <p:txBody>
          <a:bodyPr>
            <a:normAutofit fontScale="90000"/>
          </a:bodyPr>
          <a:lstStyle/>
          <a:p>
            <a:r>
              <a:rPr lang="fr-FR" sz="4900" b="1" dirty="0">
                <a:solidFill>
                  <a:schemeClr val="tx2">
                    <a:lumMod val="60000"/>
                    <a:lumOff val="40000"/>
                  </a:schemeClr>
                </a:solidFill>
              </a:rPr>
              <a:t>TP2 : </a:t>
            </a:r>
            <a:r>
              <a:rPr lang="fr-FR" sz="4900" b="1" dirty="0" smtClean="0">
                <a:solidFill>
                  <a:schemeClr val="tx2">
                    <a:lumMod val="60000"/>
                    <a:lumOff val="40000"/>
                  </a:schemeClr>
                </a:solidFill>
              </a:rPr>
              <a:t>Pourquoi les hublots des sous-marins sont-ils épais ?</a:t>
            </a:r>
            <a:r>
              <a:rPr lang="fr-FR" sz="4900" b="1" dirty="0" smtClean="0"/>
              <a:t> </a:t>
            </a:r>
            <a:endParaRPr lang="fr-FR" sz="4900" b="1" dirty="0"/>
          </a:p>
        </p:txBody>
      </p:sp>
      <p:sp>
        <p:nvSpPr>
          <p:cNvPr id="7" name="Espace réservé du contenu 2"/>
          <p:cNvSpPr>
            <a:spLocks noGrp="1"/>
          </p:cNvSpPr>
          <p:nvPr>
            <p:ph idx="1"/>
          </p:nvPr>
        </p:nvSpPr>
        <p:spPr>
          <a:xfrm>
            <a:off x="457200" y="1888951"/>
            <a:ext cx="8578850" cy="4924425"/>
          </a:xfrm>
        </p:spPr>
        <p:txBody>
          <a:bodyPr rtlCol="0">
            <a:normAutofit fontScale="25000" lnSpcReduction="20000"/>
          </a:bodyPr>
          <a:lstStyle/>
          <a:p>
            <a:pPr algn="ctr" fontAlgn="auto">
              <a:spcAft>
                <a:spcPts val="0"/>
              </a:spcAft>
              <a:buFont typeface="Arial" panose="020B0604020202020204" pitchFamily="34" charset="0"/>
              <a:buNone/>
              <a:defRPr/>
            </a:pPr>
            <a:r>
              <a:rPr lang="fr-FR" sz="14800" b="1" dirty="0" smtClean="0">
                <a:solidFill>
                  <a:schemeClr val="accent2">
                    <a:lumMod val="75000"/>
                  </a:schemeClr>
                </a:solidFill>
                <a:latin typeface="+mj-lt"/>
              </a:rPr>
              <a:t>Trois activités</a:t>
            </a:r>
          </a:p>
          <a:p>
            <a:pPr fontAlgn="auto">
              <a:lnSpc>
                <a:spcPct val="110000"/>
              </a:lnSpc>
              <a:spcAft>
                <a:spcPts val="1200"/>
              </a:spcAft>
              <a:buFont typeface="Arial" panose="020B0604020202020204" pitchFamily="34" charset="0"/>
              <a:buNone/>
              <a:defRPr/>
            </a:pPr>
            <a:r>
              <a:rPr lang="fr-FR" sz="6300" dirty="0">
                <a:solidFill>
                  <a:schemeClr val="accent2">
                    <a:lumMod val="75000"/>
                  </a:schemeClr>
                </a:solidFill>
                <a:latin typeface="+mj-lt"/>
              </a:rPr>
              <a:t>	</a:t>
            </a:r>
            <a:r>
              <a:rPr lang="fr-FR" sz="11200" dirty="0" smtClean="0">
                <a:solidFill>
                  <a:schemeClr val="accent2">
                    <a:lumMod val="75000"/>
                  </a:schemeClr>
                </a:solidFill>
                <a:latin typeface="+mj-lt"/>
              </a:rPr>
              <a:t>On </a:t>
            </a:r>
            <a:r>
              <a:rPr lang="fr-FR" sz="11200" dirty="0">
                <a:solidFill>
                  <a:schemeClr val="accent2">
                    <a:lumMod val="75000"/>
                  </a:schemeClr>
                </a:solidFill>
                <a:latin typeface="+mj-lt"/>
              </a:rPr>
              <a:t>arrive aux conclusions </a:t>
            </a:r>
            <a:r>
              <a:rPr lang="fr-FR" sz="11200" dirty="0" smtClean="0">
                <a:solidFill>
                  <a:schemeClr val="accent2">
                    <a:lumMod val="75000"/>
                  </a:schemeClr>
                </a:solidFill>
                <a:latin typeface="+mj-lt"/>
              </a:rPr>
              <a:t>suivantes :</a:t>
            </a:r>
            <a:endParaRPr lang="fr-FR" sz="11200" dirty="0">
              <a:solidFill>
                <a:schemeClr val="accent2">
                  <a:lumMod val="75000"/>
                </a:schemeClr>
              </a:solidFill>
              <a:latin typeface="+mj-lt"/>
            </a:endParaRPr>
          </a:p>
          <a:p>
            <a:pPr marL="714375" indent="-328613" fontAlgn="auto">
              <a:spcAft>
                <a:spcPts val="0"/>
              </a:spcAft>
              <a:defRPr/>
            </a:pPr>
            <a:r>
              <a:rPr lang="fr-FR" sz="11200" dirty="0">
                <a:solidFill>
                  <a:srgbClr val="FF0000"/>
                </a:solidFill>
                <a:latin typeface="+mj-lt"/>
              </a:rPr>
              <a:t>Le nuage de points peut être modélisé par une droite qui passe par l’origine du repère</a:t>
            </a:r>
          </a:p>
          <a:p>
            <a:pPr marL="714375" indent="-328613" fontAlgn="auto">
              <a:spcAft>
                <a:spcPts val="0"/>
              </a:spcAft>
              <a:defRPr/>
            </a:pPr>
            <a:r>
              <a:rPr lang="fr-FR" sz="11200" dirty="0">
                <a:solidFill>
                  <a:srgbClr val="FF0000"/>
                </a:solidFill>
                <a:latin typeface="+mj-lt"/>
              </a:rPr>
              <a:t>C’est la différence de pression et non la pression qui est proportionnelle à la </a:t>
            </a:r>
            <a:r>
              <a:rPr lang="fr-FR" sz="11200" dirty="0" smtClean="0">
                <a:solidFill>
                  <a:srgbClr val="FF0000"/>
                </a:solidFill>
                <a:latin typeface="+mj-lt"/>
              </a:rPr>
              <a:t>profondeur.</a:t>
            </a:r>
          </a:p>
          <a:p>
            <a:pPr marL="714375" indent="-328613" fontAlgn="auto">
              <a:spcAft>
                <a:spcPts val="0"/>
              </a:spcAft>
              <a:defRPr/>
            </a:pPr>
            <a:r>
              <a:rPr lang="fr-FR" sz="11200" dirty="0" smtClean="0">
                <a:solidFill>
                  <a:srgbClr val="FF0000"/>
                </a:solidFill>
                <a:latin typeface="+mj-lt"/>
              </a:rPr>
              <a:t>Introduction </a:t>
            </a:r>
            <a:r>
              <a:rPr lang="fr-FR" sz="11200" dirty="0">
                <a:solidFill>
                  <a:srgbClr val="FF0000"/>
                </a:solidFill>
                <a:latin typeface="+mj-lt"/>
              </a:rPr>
              <a:t>du vocabulaire : pression relative et pression absolue</a:t>
            </a:r>
            <a:r>
              <a:rPr lang="fr-FR" sz="11200" dirty="0" smtClean="0">
                <a:solidFill>
                  <a:srgbClr val="FF0000"/>
                </a:solidFill>
                <a:latin typeface="+mj-lt"/>
              </a:rPr>
              <a:t>.</a:t>
            </a:r>
            <a:endParaRPr lang="fr-FR" sz="11200" dirty="0">
              <a:solidFill>
                <a:srgbClr val="FF0000"/>
              </a:solidFill>
              <a:latin typeface="+mj-lt"/>
            </a:endParaRPr>
          </a:p>
        </p:txBody>
      </p:sp>
    </p:spTree>
    <p:extLst>
      <p:ext uri="{BB962C8B-B14F-4D97-AF65-F5344CB8AC3E}">
        <p14:creationId xmlns:p14="http://schemas.microsoft.com/office/powerpoint/2010/main" val="6352204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dirty="0">
                <a:solidFill>
                  <a:schemeClr val="accent1">
                    <a:lumMod val="40000"/>
                    <a:lumOff val="60000"/>
                  </a:schemeClr>
                </a:solidFill>
                <a:latin typeface="+mj-lt"/>
              </a:rPr>
              <a:t>TP2 : 	Pourquoi les hublots des sous-marins  		sont-ils épais ?</a:t>
            </a:r>
          </a:p>
          <a:p>
            <a:pPr>
              <a:tabLst>
                <a:tab pos="1428750" algn="l"/>
              </a:tabLst>
            </a:pPr>
            <a:r>
              <a:rPr lang="fr-FR" b="1" dirty="0">
                <a:solidFill>
                  <a:schemeClr val="tx2">
                    <a:lumMod val="60000"/>
                    <a:lumOff val="40000"/>
                  </a:schemeClr>
                </a:solidFill>
                <a:latin typeface="+mj-lt"/>
              </a:rPr>
              <a:t>Analyse des résultats du TP2</a:t>
            </a:r>
          </a:p>
          <a:p>
            <a:pPr>
              <a:tabLst>
                <a:tab pos="1428750" algn="l"/>
              </a:tabLst>
            </a:pPr>
            <a:r>
              <a:rPr lang="fr-FR" dirty="0" smtClean="0">
                <a:solidFill>
                  <a:schemeClr val="accent6">
                    <a:lumMod val="20000"/>
                    <a:lumOff val="80000"/>
                  </a:schemeClr>
                </a:solidFill>
                <a:latin typeface="+mj-lt"/>
              </a:rPr>
              <a:t>TP3 : 	Incertitude liée à un manipulateur</a:t>
            </a:r>
          </a:p>
          <a:p>
            <a:r>
              <a:rPr lang="fr-FR" dirty="0" smtClean="0">
                <a:solidFill>
                  <a:schemeClr val="accent6">
                    <a:lumMod val="20000"/>
                    <a:lumOff val="80000"/>
                  </a:schemeClr>
                </a:solidFill>
                <a:latin typeface="+mj-lt"/>
              </a:rPr>
              <a:t>Analyse des résultats du TP3</a:t>
            </a:r>
          </a:p>
          <a:p>
            <a:r>
              <a:rPr lang="fr-FR" dirty="0" smtClean="0">
                <a:solidFill>
                  <a:schemeClr val="accent1">
                    <a:lumMod val="20000"/>
                    <a:lumOff val="80000"/>
                  </a:schemeClr>
                </a:solidFill>
                <a:latin typeface="+mj-lt"/>
              </a:rPr>
              <a:t>Retour sur le TP2</a:t>
            </a:r>
          </a:p>
          <a:p>
            <a:r>
              <a:rPr lang="fr-FR" dirty="0" smtClean="0">
                <a:solidFill>
                  <a:srgbClr val="FFCCCC"/>
                </a:solidFill>
                <a:latin typeface="+mj-lt"/>
              </a:rPr>
              <a:t>Conclusion </a:t>
            </a:r>
            <a:endParaRPr lang="fr-FR" dirty="0">
              <a:solidFill>
                <a:srgbClr val="FFCCCC"/>
              </a:solidFill>
              <a:latin typeface="+mj-lt"/>
            </a:endParaRPr>
          </a:p>
        </p:txBody>
      </p:sp>
    </p:spTree>
    <p:extLst>
      <p:ext uri="{BB962C8B-B14F-4D97-AF65-F5344CB8AC3E}">
        <p14:creationId xmlns:p14="http://schemas.microsoft.com/office/powerpoint/2010/main" val="41306866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71472" y="0"/>
            <a:ext cx="8229600" cy="1143000"/>
          </a:xfrm>
        </p:spPr>
        <p:txBody>
          <a:bodyPr>
            <a:normAutofit fontScale="90000"/>
          </a:bodyPr>
          <a:lstStyle/>
          <a:p>
            <a:r>
              <a:rPr lang="fr-FR" dirty="0" smtClean="0">
                <a:solidFill>
                  <a:schemeClr val="tx2">
                    <a:lumMod val="60000"/>
                    <a:lumOff val="40000"/>
                  </a:schemeClr>
                </a:solidFill>
              </a:rPr>
              <a:t/>
            </a:r>
            <a:br>
              <a:rPr lang="fr-FR" dirty="0" smtClean="0">
                <a:solidFill>
                  <a:schemeClr val="tx2">
                    <a:lumMod val="60000"/>
                    <a:lumOff val="40000"/>
                  </a:schemeClr>
                </a:solidFill>
              </a:rPr>
            </a:br>
            <a:r>
              <a:rPr lang="fr-FR" sz="4900" b="1" dirty="0" smtClean="0">
                <a:solidFill>
                  <a:schemeClr val="tx2">
                    <a:lumMod val="60000"/>
                    <a:lumOff val="40000"/>
                  </a:schemeClr>
                </a:solidFill>
              </a:rPr>
              <a:t>Analyse des résultats du TP2</a:t>
            </a:r>
            <a:r>
              <a:rPr lang="fr-FR" b="1" dirty="0" smtClean="0">
                <a:solidFill>
                  <a:schemeClr val="tx2">
                    <a:lumMod val="60000"/>
                    <a:lumOff val="40000"/>
                  </a:schemeClr>
                </a:solidFill>
              </a:rPr>
              <a:t/>
            </a:r>
            <a:br>
              <a:rPr lang="fr-FR" b="1" dirty="0" smtClean="0">
                <a:solidFill>
                  <a:schemeClr val="tx2">
                    <a:lumMod val="60000"/>
                    <a:lumOff val="40000"/>
                  </a:schemeClr>
                </a:solidFill>
              </a:rPr>
            </a:br>
            <a:endParaRPr lang="fr-FR" b="1" dirty="0">
              <a:solidFill>
                <a:schemeClr val="tx2">
                  <a:lumMod val="60000"/>
                  <a:lumOff val="40000"/>
                </a:schemeClr>
              </a:solidFill>
            </a:endParaRPr>
          </a:p>
        </p:txBody>
      </p:sp>
      <p:sp>
        <p:nvSpPr>
          <p:cNvPr id="3" name="Espace réservé du contenu 2"/>
          <p:cNvSpPr>
            <a:spLocks noGrp="1"/>
          </p:cNvSpPr>
          <p:nvPr>
            <p:ph idx="1"/>
          </p:nvPr>
        </p:nvSpPr>
        <p:spPr>
          <a:xfrm>
            <a:off x="357158" y="1000109"/>
            <a:ext cx="8229600" cy="772707"/>
          </a:xfrm>
        </p:spPr>
        <p:txBody>
          <a:bodyPr>
            <a:normAutofit/>
          </a:bodyPr>
          <a:lstStyle/>
          <a:p>
            <a:pPr marL="0" indent="0">
              <a:buNone/>
            </a:pPr>
            <a:r>
              <a:rPr lang="fr-FR" sz="2400" dirty="0" smtClean="0">
                <a:solidFill>
                  <a:schemeClr val="accent2">
                    <a:lumMod val="75000"/>
                  </a:schemeClr>
                </a:solidFill>
                <a:latin typeface="+mj-lt"/>
              </a:rPr>
              <a:t>Les résultats des 22 élèves de la classe sont reportés sur le graphique ci-dessous.</a:t>
            </a:r>
            <a:r>
              <a:rPr lang="fr-FR" sz="2400" dirty="0" smtClean="0">
                <a:solidFill>
                  <a:schemeClr val="accent2">
                    <a:lumMod val="75000"/>
                  </a:schemeClr>
                </a:solidFill>
              </a:rPr>
              <a:t> </a:t>
            </a:r>
          </a:p>
        </p:txBody>
      </p:sp>
      <p:sp>
        <p:nvSpPr>
          <p:cNvPr id="4" name="Espace réservé du contenu 2"/>
          <p:cNvSpPr txBox="1">
            <a:spLocks/>
          </p:cNvSpPr>
          <p:nvPr/>
        </p:nvSpPr>
        <p:spPr>
          <a:xfrm>
            <a:off x="7092280" y="3714752"/>
            <a:ext cx="2051720" cy="1082400"/>
          </a:xfrm>
          <a:prstGeom prst="rect">
            <a:avLst/>
          </a:prstGeom>
        </p:spPr>
        <p:txBody>
          <a:bodyPr vert="horz" lIns="91440" tIns="45720" rIns="91440" bIns="45720" rtlCol="0">
            <a:normAutofit/>
          </a:bodyPr>
          <a:lstStyle/>
          <a:p>
            <a:pPr marR="0" lvl="0" algn="l" defTabSz="914400" rtl="0" eaLnBrk="1" fontAlgn="auto" latinLnBrk="0" hangingPunct="1">
              <a:lnSpc>
                <a:spcPct val="100000"/>
              </a:lnSpc>
              <a:spcAft>
                <a:spcPts val="0"/>
              </a:spcAft>
              <a:buClrTx/>
              <a:buSzTx/>
              <a:tabLst/>
              <a:defRPr/>
            </a:pPr>
            <a:r>
              <a:rPr kumimoji="0" lang="fr-FR" sz="2000" b="0" i="0" u="none" strike="noStrike" kern="1200" cap="none" spc="0" normalizeH="0" baseline="0" noProof="0" dirty="0" smtClean="0">
                <a:ln>
                  <a:noFill/>
                </a:ln>
                <a:solidFill>
                  <a:schemeClr val="accent2">
                    <a:lumMod val="75000"/>
                  </a:schemeClr>
                </a:solidFill>
                <a:effectLst/>
                <a:uLnTx/>
                <a:uFillTx/>
                <a:latin typeface="+mj-lt"/>
                <a:ea typeface="+mn-ea"/>
                <a:cs typeface="+mn-cs"/>
              </a:rPr>
              <a:t>Plus un point est foncé, plus son effectif est grand.</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r="2495"/>
          <a:stretch>
            <a:fillRect/>
          </a:stretch>
        </p:blipFill>
        <p:spPr bwMode="auto">
          <a:xfrm>
            <a:off x="539552" y="2018159"/>
            <a:ext cx="6457361" cy="472667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a:bodyPr>
          <a:lstStyle/>
          <a:p>
            <a:r>
              <a:rPr lang="fr-FR" b="1" dirty="0" smtClean="0">
                <a:solidFill>
                  <a:schemeClr val="accent2">
                    <a:lumMod val="75000"/>
                  </a:schemeClr>
                </a:solidFill>
              </a:rPr>
              <a:t>Constats</a:t>
            </a:r>
            <a:endParaRPr lang="fr-FR" b="1" dirty="0">
              <a:solidFill>
                <a:schemeClr val="accent2">
                  <a:lumMod val="75000"/>
                </a:schemeClr>
              </a:solidFill>
            </a:endParaRPr>
          </a:p>
        </p:txBody>
      </p:sp>
      <p:sp>
        <p:nvSpPr>
          <p:cNvPr id="3" name="Espace réservé du contenu 2"/>
          <p:cNvSpPr>
            <a:spLocks noGrp="1"/>
          </p:cNvSpPr>
          <p:nvPr>
            <p:ph idx="1"/>
          </p:nvPr>
        </p:nvSpPr>
        <p:spPr>
          <a:xfrm>
            <a:off x="714348" y="1163254"/>
            <a:ext cx="8229600" cy="1757362"/>
          </a:xfrm>
        </p:spPr>
        <p:txBody>
          <a:bodyPr>
            <a:normAutofit/>
          </a:bodyPr>
          <a:lstStyle/>
          <a:p>
            <a:r>
              <a:rPr lang="fr-FR" sz="2400" dirty="0" smtClean="0">
                <a:solidFill>
                  <a:schemeClr val="accent2">
                    <a:lumMod val="75000"/>
                  </a:schemeClr>
                </a:solidFill>
                <a:latin typeface="+mj-lt"/>
              </a:rPr>
              <a:t>Les résultats issus d’une expérience sont considérés par les élèves comme « uniques »</a:t>
            </a:r>
          </a:p>
          <a:p>
            <a:r>
              <a:rPr lang="fr-FR" sz="2400" dirty="0" smtClean="0">
                <a:solidFill>
                  <a:schemeClr val="accent2">
                    <a:lumMod val="75000"/>
                  </a:schemeClr>
                </a:solidFill>
                <a:latin typeface="+mj-lt"/>
              </a:rPr>
              <a:t> Les élèves relient les points d’un graphique  établi à partir d’une expérience par des segments de droites.</a:t>
            </a:r>
          </a:p>
        </p:txBody>
      </p:sp>
      <p:sp>
        <p:nvSpPr>
          <p:cNvPr id="4" name="Titre 1"/>
          <p:cNvSpPr txBox="1">
            <a:spLocks/>
          </p:cNvSpPr>
          <p:nvPr/>
        </p:nvSpPr>
        <p:spPr>
          <a:xfrm>
            <a:off x="214282" y="2790056"/>
            <a:ext cx="8229600" cy="1143000"/>
          </a:xfrm>
          <a:prstGeom prst="rect">
            <a:avLst/>
          </a:prstGeom>
        </p:spPr>
        <p:txBody>
          <a:bodyPr vert="horz" lIns="91440" tIns="45720" rIns="91440" bIns="45720" rtlCol="0" anchor="ctr">
            <a:normAutofit/>
          </a:bodyPr>
          <a:lstStyle/>
          <a:p>
            <a:pPr lvl="0" algn="ctr">
              <a:spcBef>
                <a:spcPct val="0"/>
              </a:spcBef>
            </a:pPr>
            <a:r>
              <a:rPr lang="fr-FR" sz="4400" b="1" dirty="0" smtClean="0">
                <a:solidFill>
                  <a:schemeClr val="accent2">
                    <a:lumMod val="75000"/>
                  </a:schemeClr>
                </a:solidFill>
                <a:latin typeface="+mj-lt"/>
                <a:ea typeface="+mj-ea"/>
                <a:cs typeface="+mj-cs"/>
              </a:rPr>
              <a:t>Objectifs pédagogiques</a:t>
            </a:r>
          </a:p>
        </p:txBody>
      </p:sp>
      <p:sp>
        <p:nvSpPr>
          <p:cNvPr id="5" name="Espace réservé du contenu 2"/>
          <p:cNvSpPr txBox="1">
            <a:spLocks/>
          </p:cNvSpPr>
          <p:nvPr/>
        </p:nvSpPr>
        <p:spPr>
          <a:xfrm>
            <a:off x="662880" y="3884419"/>
            <a:ext cx="8229600" cy="2928957"/>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chemeClr val="accent2">
                    <a:lumMod val="75000"/>
                  </a:schemeClr>
                </a:solidFill>
                <a:latin typeface="+mj-lt"/>
              </a:rPr>
              <a:t>Sensibiliser les élèves à l’incertitude attachée à toute mesure expérimentale.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chemeClr val="accent2">
                    <a:lumMod val="75000"/>
                  </a:schemeClr>
                </a:solidFill>
                <a:latin typeface="+mj-lt"/>
              </a:rPr>
              <a:t>Sensibiliser les élèves à la recherche d’un modèle mathématique.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chemeClr val="accent2">
                    <a:lumMod val="75000"/>
                  </a:schemeClr>
                </a:solidFill>
                <a:latin typeface="+mj-lt"/>
              </a:rPr>
              <a:t>Réinvestir les connaissances de collège et de seconde.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lang="fr-FR" sz="2400" dirty="0" smtClean="0">
                <a:solidFill>
                  <a:schemeClr val="accent2">
                    <a:lumMod val="75000"/>
                  </a:schemeClr>
                </a:solidFill>
                <a:latin typeface="+mj-lt"/>
              </a:rPr>
              <a:t>Sensibiliser les élèves à la régression linéaire qui sera étudiée en Terminale Professionnelle.</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p:bldP spid="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7504" y="1297360"/>
            <a:ext cx="8928992" cy="5083968"/>
          </a:xfrm>
        </p:spPr>
        <p:txBody>
          <a:bodyPr>
            <a:normAutofit/>
          </a:bodyPr>
          <a:lstStyle/>
          <a:p>
            <a:r>
              <a:rPr lang="fr-FR" sz="3000" dirty="0" smtClean="0">
                <a:solidFill>
                  <a:schemeClr val="accent2">
                    <a:lumMod val="75000"/>
                  </a:schemeClr>
                </a:solidFill>
                <a:latin typeface="+mj-lt"/>
              </a:rPr>
              <a:t>Pourquoi les résultats associés à une même profondeur sont-ils différents ?</a:t>
            </a:r>
          </a:p>
          <a:p>
            <a:pPr marL="1528763" lvl="1" indent="-542925">
              <a:buNone/>
            </a:pPr>
            <a:r>
              <a:rPr lang="fr-FR" sz="2400" u="sng" dirty="0" smtClean="0">
                <a:solidFill>
                  <a:schemeClr val="accent2">
                    <a:lumMod val="75000"/>
                  </a:schemeClr>
                </a:solidFill>
                <a:latin typeface="+mj-lt"/>
              </a:rPr>
              <a:t>Réponses des élèves</a:t>
            </a:r>
            <a:r>
              <a:rPr lang="fr-FR" sz="2400" dirty="0" smtClean="0">
                <a:solidFill>
                  <a:schemeClr val="accent2">
                    <a:lumMod val="75000"/>
                  </a:schemeClr>
                </a:solidFill>
                <a:latin typeface="+mj-lt"/>
              </a:rPr>
              <a:t> :</a:t>
            </a:r>
          </a:p>
          <a:p>
            <a:pPr marL="1528763" lvl="2" indent="-542925"/>
            <a:r>
              <a:rPr lang="fr-FR" dirty="0" smtClean="0">
                <a:solidFill>
                  <a:srgbClr val="FF0000"/>
                </a:solidFill>
                <a:latin typeface="+mj-lt"/>
              </a:rPr>
              <a:t>Matériel différent.</a:t>
            </a:r>
          </a:p>
          <a:p>
            <a:pPr marL="1528763" lvl="2" indent="-542925">
              <a:spcAft>
                <a:spcPts val="1800"/>
              </a:spcAft>
            </a:pPr>
            <a:r>
              <a:rPr lang="fr-FR" dirty="0" smtClean="0">
                <a:solidFill>
                  <a:srgbClr val="FF0000"/>
                </a:solidFill>
                <a:latin typeface="+mj-lt"/>
              </a:rPr>
              <a:t>Manipulateurs différents.</a:t>
            </a:r>
          </a:p>
          <a:p>
            <a:pPr marL="400050" indent="-400050"/>
            <a:r>
              <a:rPr lang="fr-FR" sz="3000" dirty="0">
                <a:solidFill>
                  <a:schemeClr val="accent2">
                    <a:lumMod val="75000"/>
                  </a:schemeClr>
                </a:solidFill>
                <a:latin typeface="+mj-lt"/>
              </a:rPr>
              <a:t>Que se serait-il passé si les mesures avaient été effectuées toutes avec le même matériel par le même </a:t>
            </a:r>
            <a:r>
              <a:rPr lang="fr-FR" sz="3000" dirty="0" smtClean="0">
                <a:solidFill>
                  <a:schemeClr val="accent2">
                    <a:lumMod val="75000"/>
                  </a:schemeClr>
                </a:solidFill>
                <a:latin typeface="+mj-lt"/>
              </a:rPr>
              <a:t>manipulateur ?</a:t>
            </a:r>
            <a:endParaRPr lang="fr-FR" sz="3000" dirty="0">
              <a:solidFill>
                <a:schemeClr val="accent2">
                  <a:lumMod val="75000"/>
                </a:schemeClr>
              </a:solidFill>
              <a:latin typeface="+mj-lt"/>
            </a:endParaRPr>
          </a:p>
          <a:p>
            <a:pPr marL="1528763" lvl="1" indent="-542925">
              <a:buNone/>
            </a:pPr>
            <a:r>
              <a:rPr lang="fr-FR" sz="2400" u="sng" dirty="0">
                <a:solidFill>
                  <a:schemeClr val="accent2">
                    <a:lumMod val="75000"/>
                  </a:schemeClr>
                </a:solidFill>
                <a:latin typeface="+mj-lt"/>
              </a:rPr>
              <a:t>Réponse possible : </a:t>
            </a:r>
          </a:p>
          <a:p>
            <a:pPr marL="1528763" lvl="2" indent="-542925"/>
            <a:r>
              <a:rPr lang="fr-FR" dirty="0">
                <a:solidFill>
                  <a:srgbClr val="FF0000"/>
                </a:solidFill>
                <a:latin typeface="+mj-lt"/>
              </a:rPr>
              <a:t>Résultats identiques</a:t>
            </a:r>
          </a:p>
        </p:txBody>
      </p:sp>
      <p:sp>
        <p:nvSpPr>
          <p:cNvPr id="5" name="Titre 1"/>
          <p:cNvSpPr>
            <a:spLocks noGrp="1"/>
          </p:cNvSpPr>
          <p:nvPr>
            <p:ph type="title"/>
          </p:nvPr>
        </p:nvSpPr>
        <p:spPr>
          <a:xfrm>
            <a:off x="457200" y="0"/>
            <a:ext cx="8229600" cy="1268760"/>
          </a:xfrm>
        </p:spPr>
        <p:txBody>
          <a:bodyPr>
            <a:normAutofit/>
          </a:bodyPr>
          <a:lstStyle/>
          <a:p>
            <a:r>
              <a:rPr lang="fr-FR" sz="3000" dirty="0">
                <a:solidFill>
                  <a:schemeClr val="accent2">
                    <a:lumMod val="50000"/>
                  </a:schemeClr>
                </a:solidFill>
                <a:ea typeface="+mn-ea"/>
                <a:cs typeface="+mn-cs"/>
              </a:rPr>
              <a:t>Différence de </a:t>
            </a:r>
            <a:r>
              <a:rPr lang="fr-FR" sz="3000" dirty="0" smtClean="0">
                <a:solidFill>
                  <a:schemeClr val="accent2">
                    <a:lumMod val="50000"/>
                  </a:schemeClr>
                </a:solidFill>
                <a:ea typeface="+mn-ea"/>
                <a:cs typeface="+mn-cs"/>
              </a:rPr>
              <a:t>pression (</a:t>
            </a:r>
            <a:r>
              <a:rPr lang="fr-FR" sz="3000" dirty="0" err="1">
                <a:solidFill>
                  <a:schemeClr val="accent2">
                    <a:lumMod val="50000"/>
                  </a:schemeClr>
                </a:solidFill>
                <a:ea typeface="+mn-ea"/>
                <a:cs typeface="+mn-cs"/>
              </a:rPr>
              <a:t>hPa</a:t>
            </a:r>
            <a:r>
              <a:rPr lang="fr-FR" sz="3000" dirty="0">
                <a:solidFill>
                  <a:schemeClr val="accent2">
                    <a:lumMod val="50000"/>
                  </a:schemeClr>
                </a:solidFill>
                <a:ea typeface="+mn-ea"/>
                <a:cs typeface="+mn-cs"/>
              </a:rPr>
              <a:t>) </a:t>
            </a:r>
            <a:br>
              <a:rPr lang="fr-FR" sz="3000" dirty="0">
                <a:solidFill>
                  <a:schemeClr val="accent2">
                    <a:lumMod val="50000"/>
                  </a:schemeClr>
                </a:solidFill>
                <a:ea typeface="+mn-ea"/>
                <a:cs typeface="+mn-cs"/>
              </a:rPr>
            </a:br>
            <a:r>
              <a:rPr lang="fr-FR" sz="3000" dirty="0">
                <a:solidFill>
                  <a:schemeClr val="accent2">
                    <a:lumMod val="50000"/>
                  </a:schemeClr>
                </a:solidFill>
                <a:ea typeface="+mn-ea"/>
                <a:cs typeface="+mn-cs"/>
              </a:rPr>
              <a:t>en fonction de la hauteur </a:t>
            </a:r>
            <a:r>
              <a:rPr lang="fr-FR" sz="3000" dirty="0" smtClean="0">
                <a:solidFill>
                  <a:schemeClr val="accent2">
                    <a:lumMod val="50000"/>
                  </a:schemeClr>
                </a:solidFill>
                <a:ea typeface="+mn-ea"/>
                <a:cs typeface="+mn-cs"/>
              </a:rPr>
              <a:t>d’eau (cm)</a:t>
            </a:r>
            <a:endParaRPr lang="fr-FR" sz="3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sz="3700" b="1" dirty="0" smtClean="0">
                <a:solidFill>
                  <a:schemeClr val="accent2">
                    <a:lumMod val="75000"/>
                  </a:schemeClr>
                </a:solidFill>
                <a:ea typeface="+mn-ea"/>
                <a:cs typeface="+mn-cs"/>
              </a:rPr>
              <a:t>Incertitudes </a:t>
            </a:r>
            <a:r>
              <a:rPr lang="fr-FR" sz="3700" b="1" dirty="0">
                <a:solidFill>
                  <a:schemeClr val="accent2">
                    <a:lumMod val="75000"/>
                  </a:schemeClr>
                </a:solidFill>
                <a:ea typeface="+mn-ea"/>
                <a:cs typeface="+mn-cs"/>
              </a:rPr>
              <a:t>de </a:t>
            </a:r>
            <a:r>
              <a:rPr lang="fr-FR" sz="3700" b="1" dirty="0" smtClean="0">
                <a:solidFill>
                  <a:schemeClr val="accent2">
                    <a:lumMod val="75000"/>
                  </a:schemeClr>
                </a:solidFill>
                <a:ea typeface="+mn-ea"/>
                <a:cs typeface="+mn-cs"/>
              </a:rPr>
              <a:t>mesure</a:t>
            </a:r>
            <a:endParaRPr lang="fr-FR" sz="3700" b="1" dirty="0">
              <a:solidFill>
                <a:schemeClr val="accent2">
                  <a:lumMod val="75000"/>
                </a:schemeClr>
              </a:solidFill>
            </a:endParaRPr>
          </a:p>
        </p:txBody>
      </p:sp>
      <p:sp>
        <p:nvSpPr>
          <p:cNvPr id="3" name="Espace réservé du contenu 2"/>
          <p:cNvSpPr>
            <a:spLocks noGrp="1"/>
          </p:cNvSpPr>
          <p:nvPr>
            <p:ph idx="1"/>
          </p:nvPr>
        </p:nvSpPr>
        <p:spPr>
          <a:xfrm>
            <a:off x="107504" y="1268760"/>
            <a:ext cx="8928992" cy="5400600"/>
          </a:xfrm>
        </p:spPr>
        <p:txBody>
          <a:bodyPr>
            <a:noAutofit/>
          </a:bodyPr>
          <a:lstStyle/>
          <a:p>
            <a:r>
              <a:rPr lang="fr-FR" sz="2400" dirty="0" smtClean="0">
                <a:solidFill>
                  <a:schemeClr val="accent2">
                    <a:lumMod val="75000"/>
                  </a:schemeClr>
                </a:solidFill>
                <a:latin typeface="+mj-lt"/>
              </a:rPr>
              <a:t>Lorsqu’on effectue une mesure, on ne peut pas être absolument sûr du </a:t>
            </a:r>
            <a:r>
              <a:rPr lang="fr-FR" sz="2400" dirty="0" smtClean="0">
                <a:solidFill>
                  <a:schemeClr val="accent2">
                    <a:lumMod val="75000"/>
                  </a:schemeClr>
                </a:solidFill>
                <a:latin typeface="+mj-lt"/>
              </a:rPr>
              <a:t>résultat : une </a:t>
            </a:r>
            <a:r>
              <a:rPr lang="fr-FR" sz="2400" dirty="0" smtClean="0">
                <a:solidFill>
                  <a:schemeClr val="accent2">
                    <a:lumMod val="75000"/>
                  </a:schemeClr>
                </a:solidFill>
                <a:latin typeface="+mj-lt"/>
              </a:rPr>
              <a:t>incertitude est attachée au résultat.</a:t>
            </a:r>
          </a:p>
          <a:p>
            <a:r>
              <a:rPr lang="fr-FR" sz="2400" dirty="0" smtClean="0">
                <a:solidFill>
                  <a:schemeClr val="accent2">
                    <a:lumMod val="75000"/>
                  </a:schemeClr>
                </a:solidFill>
                <a:latin typeface="+mj-lt"/>
              </a:rPr>
              <a:t>Pour la plupart des mesures, la distribution des résultats peut se modéliser par une loi normale décrite par deux paramètres (</a:t>
            </a:r>
            <a:r>
              <a:rPr lang="fr-FR" sz="2400" dirty="0">
                <a:solidFill>
                  <a:schemeClr val="accent2">
                    <a:lumMod val="75000"/>
                  </a:schemeClr>
                </a:solidFill>
                <a:latin typeface="+mj-lt"/>
              </a:rPr>
              <a:t>déjà étudiés par les </a:t>
            </a:r>
            <a:r>
              <a:rPr lang="fr-FR" sz="2400" dirty="0" smtClean="0">
                <a:solidFill>
                  <a:schemeClr val="accent2">
                    <a:lumMod val="75000"/>
                  </a:schemeClr>
                </a:solidFill>
                <a:latin typeface="+mj-lt"/>
              </a:rPr>
              <a:t>élèves) : l'espérance mathématique µ et l’écart type </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p>
          <a:p>
            <a:pPr hangingPunct="0"/>
            <a:r>
              <a:rPr lang="fr-FR" sz="2400" dirty="0">
                <a:solidFill>
                  <a:schemeClr val="accent2">
                    <a:lumMod val="75000"/>
                  </a:schemeClr>
                </a:solidFill>
                <a:latin typeface="+mj-lt"/>
              </a:rPr>
              <a:t>E</a:t>
            </a:r>
            <a:r>
              <a:rPr lang="fr-FR" sz="2400" dirty="0" smtClean="0">
                <a:solidFill>
                  <a:schemeClr val="accent2">
                    <a:lumMod val="75000"/>
                  </a:schemeClr>
                </a:solidFill>
                <a:latin typeface="+mj-lt"/>
              </a:rPr>
              <a:t>nviron :</a:t>
            </a:r>
          </a:p>
          <a:p>
            <a:pPr hangingPunct="0">
              <a:spcBef>
                <a:spcPts val="0"/>
              </a:spcBef>
              <a:buNone/>
            </a:pPr>
            <a:r>
              <a:rPr lang="fr-FR" sz="2400" dirty="0" smtClean="0">
                <a:solidFill>
                  <a:schemeClr val="accent2">
                    <a:lumMod val="75000"/>
                  </a:schemeClr>
                </a:solidFill>
                <a:latin typeface="+mj-lt"/>
              </a:rPr>
              <a:t>	   68 % 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a:t>
            </a:r>
            <a:r>
              <a:rPr lang="fr-FR" sz="2400" dirty="0" smtClean="0">
                <a:solidFill>
                  <a:schemeClr val="accent2">
                    <a:lumMod val="75000"/>
                  </a:schemeClr>
                </a:solidFill>
                <a:latin typeface="+mj-lt"/>
              </a:rPr>
              <a:t>l'intervalle   [µ</a:t>
            </a:r>
            <a:r>
              <a:rPr lang="en-GB" sz="2400" dirty="0" smtClean="0">
                <a:solidFill>
                  <a:schemeClr val="accent2">
                    <a:lumMod val="75000"/>
                  </a:schemeClr>
                </a:solidFill>
                <a:latin typeface="+mj-lt"/>
                <a:sym typeface="Symbol"/>
              </a:rPr>
              <a:t></a:t>
            </a:r>
            <a:r>
              <a:rPr lang="el-GR" sz="2400" dirty="0" smtClean="0">
                <a:solidFill>
                  <a:schemeClr val="accent2">
                    <a:lumMod val="75000"/>
                  </a:schemeClr>
                </a:solidFill>
                <a:latin typeface="+mj-lt"/>
              </a:rPr>
              <a:t>σ</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latin typeface="+mj-lt"/>
              </a:rPr>
              <a:t>	  </a:t>
            </a:r>
            <a:endParaRPr lang="fr-FR" sz="2400" dirty="0">
              <a:latin typeface="+mj-lt"/>
            </a:endParaRPr>
          </a:p>
        </p:txBody>
      </p:sp>
      <p:pic>
        <p:nvPicPr>
          <p:cNvPr id="9" name="Image 8"/>
          <p:cNvPicPr>
            <a:picLocks noChangeAspect="1"/>
          </p:cNvPicPr>
          <p:nvPr/>
        </p:nvPicPr>
        <p:blipFill rotWithShape="1">
          <a:blip r:embed="rId2"/>
          <a:srcRect l="2103" t="4769" r="1"/>
          <a:stretch/>
        </p:blipFill>
        <p:spPr>
          <a:xfrm>
            <a:off x="2424857" y="4913707"/>
            <a:ext cx="4091359" cy="185589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sz="3700" b="1" dirty="0" smtClean="0">
                <a:solidFill>
                  <a:schemeClr val="accent2">
                    <a:lumMod val="75000"/>
                  </a:schemeClr>
                </a:solidFill>
                <a:ea typeface="+mn-ea"/>
                <a:cs typeface="+mn-cs"/>
              </a:rPr>
              <a:t>Incertitudes </a:t>
            </a:r>
            <a:r>
              <a:rPr lang="fr-FR" sz="3700" b="1" dirty="0">
                <a:solidFill>
                  <a:schemeClr val="accent2">
                    <a:lumMod val="75000"/>
                  </a:schemeClr>
                </a:solidFill>
                <a:ea typeface="+mn-ea"/>
                <a:cs typeface="+mn-cs"/>
              </a:rPr>
              <a:t>de </a:t>
            </a:r>
            <a:r>
              <a:rPr lang="fr-FR" sz="3700" b="1" dirty="0" smtClean="0">
                <a:solidFill>
                  <a:schemeClr val="accent2">
                    <a:lumMod val="75000"/>
                  </a:schemeClr>
                </a:solidFill>
                <a:ea typeface="+mn-ea"/>
                <a:cs typeface="+mn-cs"/>
              </a:rPr>
              <a:t>mesure</a:t>
            </a:r>
            <a:endParaRPr lang="fr-FR" sz="3700" b="1" dirty="0">
              <a:solidFill>
                <a:schemeClr val="accent2">
                  <a:lumMod val="75000"/>
                </a:schemeClr>
              </a:solidFill>
            </a:endParaRPr>
          </a:p>
        </p:txBody>
      </p:sp>
      <p:sp>
        <p:nvSpPr>
          <p:cNvPr id="3" name="Espace réservé du contenu 2"/>
          <p:cNvSpPr>
            <a:spLocks noGrp="1"/>
          </p:cNvSpPr>
          <p:nvPr>
            <p:ph idx="1"/>
          </p:nvPr>
        </p:nvSpPr>
        <p:spPr>
          <a:xfrm>
            <a:off x="107504" y="1196752"/>
            <a:ext cx="8928992" cy="3312368"/>
          </a:xfrm>
        </p:spPr>
        <p:txBody>
          <a:bodyPr>
            <a:noAutofit/>
          </a:bodyPr>
          <a:lstStyle/>
          <a:p>
            <a:r>
              <a:rPr lang="fr-FR" sz="2400" dirty="0" smtClean="0">
                <a:solidFill>
                  <a:schemeClr val="accent2">
                    <a:lumMod val="75000"/>
                  </a:schemeClr>
                </a:solidFill>
                <a:latin typeface="+mj-lt"/>
              </a:rPr>
              <a:t>Lorsqu’on effectue une mesure, on ne peut pas être absolument sûr du résultat. Une incertitude est attachée au résultat.</a:t>
            </a:r>
          </a:p>
          <a:p>
            <a:r>
              <a:rPr lang="fr-FR" sz="2400" dirty="0" smtClean="0">
                <a:solidFill>
                  <a:schemeClr val="accent2">
                    <a:lumMod val="75000"/>
                  </a:schemeClr>
                </a:solidFill>
                <a:latin typeface="+mj-lt"/>
              </a:rPr>
              <a:t>Pour la plupart des mesures, la distribution des résultats peut se modéliser par une loi normale décrite par deux paramètres </a:t>
            </a:r>
            <a:r>
              <a:rPr lang="fr-FR" sz="2400" dirty="0">
                <a:solidFill>
                  <a:schemeClr val="accent2">
                    <a:lumMod val="75000"/>
                  </a:schemeClr>
                </a:solidFill>
                <a:latin typeface="+mj-lt"/>
              </a:rPr>
              <a:t>(déjà étudiés par les élèves</a:t>
            </a:r>
            <a:r>
              <a:rPr lang="fr-FR" sz="2400" dirty="0" smtClean="0">
                <a:solidFill>
                  <a:schemeClr val="accent2">
                    <a:lumMod val="75000"/>
                  </a:schemeClr>
                </a:solidFill>
                <a:latin typeface="+mj-lt"/>
              </a:rPr>
              <a:t>) : l'espérance mathématique µ et l’écart type </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p>
          <a:p>
            <a:pPr hangingPunct="0"/>
            <a:r>
              <a:rPr lang="fr-FR" sz="2400" dirty="0">
                <a:solidFill>
                  <a:schemeClr val="accent2">
                    <a:lumMod val="75000"/>
                  </a:schemeClr>
                </a:solidFill>
                <a:latin typeface="+mj-lt"/>
              </a:rPr>
              <a:t>E</a:t>
            </a:r>
            <a:r>
              <a:rPr lang="fr-FR" sz="2400" dirty="0" smtClean="0">
                <a:solidFill>
                  <a:schemeClr val="accent2">
                    <a:lumMod val="75000"/>
                  </a:schemeClr>
                </a:solidFill>
                <a:latin typeface="+mj-lt"/>
              </a:rPr>
              <a:t>nviron :</a:t>
            </a:r>
          </a:p>
          <a:p>
            <a:pPr hangingPunct="0">
              <a:spcBef>
                <a:spcPts val="0"/>
              </a:spcBef>
              <a:buNone/>
            </a:pPr>
            <a:r>
              <a:rPr lang="fr-FR" sz="2400" dirty="0" smtClean="0">
                <a:solidFill>
                  <a:schemeClr val="accent2">
                    <a:lumMod val="75000"/>
                  </a:schemeClr>
                </a:solidFill>
                <a:latin typeface="+mj-lt"/>
              </a:rPr>
              <a:t>	   68 % 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a:t>
            </a:r>
            <a:r>
              <a:rPr lang="fr-FR" sz="2400" dirty="0" smtClean="0">
                <a:solidFill>
                  <a:schemeClr val="accent2">
                    <a:lumMod val="75000"/>
                  </a:schemeClr>
                </a:solidFill>
                <a:latin typeface="+mj-lt"/>
              </a:rPr>
              <a:t>l'intervalle   [µ</a:t>
            </a:r>
            <a:r>
              <a:rPr lang="en-GB" sz="2400" dirty="0" smtClean="0">
                <a:solidFill>
                  <a:schemeClr val="accent2">
                    <a:lumMod val="75000"/>
                  </a:schemeClr>
                </a:solidFill>
                <a:latin typeface="+mj-lt"/>
                <a:sym typeface="Symbol"/>
              </a:rPr>
              <a:t></a:t>
            </a:r>
            <a:r>
              <a:rPr lang="el-GR" sz="2400" dirty="0" smtClean="0">
                <a:solidFill>
                  <a:schemeClr val="accent2">
                    <a:lumMod val="75000"/>
                  </a:schemeClr>
                </a:solidFill>
                <a:latin typeface="+mj-lt"/>
              </a:rPr>
              <a:t>σ</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solidFill>
                  <a:schemeClr val="accent2">
                    <a:lumMod val="75000"/>
                  </a:schemeClr>
                </a:solidFill>
                <a:latin typeface="+mj-lt"/>
              </a:rPr>
              <a:t>	   95 </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l'intervalle </a:t>
            </a:r>
            <a:r>
              <a:rPr lang="fr-FR" sz="2400" dirty="0" smtClean="0">
                <a:solidFill>
                  <a:schemeClr val="accent2">
                    <a:lumMod val="75000"/>
                  </a:schemeClr>
                </a:solidFill>
                <a:latin typeface="+mj-lt"/>
              </a:rPr>
              <a:t>[µ</a:t>
            </a:r>
            <a:r>
              <a:rPr lang="en-GB" sz="2400" dirty="0" smtClean="0">
                <a:solidFill>
                  <a:schemeClr val="accent2">
                    <a:lumMod val="75000"/>
                  </a:schemeClr>
                </a:solidFill>
                <a:latin typeface="+mj-lt"/>
                <a:sym typeface="Symbol"/>
              </a:rPr>
              <a:t>2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p:txBody>
      </p:sp>
      <p:pic>
        <p:nvPicPr>
          <p:cNvPr id="9" name="Image 8"/>
          <p:cNvPicPr>
            <a:picLocks noChangeAspect="1"/>
          </p:cNvPicPr>
          <p:nvPr/>
        </p:nvPicPr>
        <p:blipFill>
          <a:blip r:embed="rId2"/>
          <a:stretch>
            <a:fillRect/>
          </a:stretch>
        </p:blipFill>
        <p:spPr>
          <a:xfrm>
            <a:off x="2415729" y="4941168"/>
            <a:ext cx="4100487" cy="1838199"/>
          </a:xfrm>
          <a:prstGeom prst="rect">
            <a:avLst/>
          </a:prstGeom>
        </p:spPr>
      </p:pic>
    </p:spTree>
    <p:extLst>
      <p:ext uri="{BB962C8B-B14F-4D97-AF65-F5344CB8AC3E}">
        <p14:creationId xmlns:p14="http://schemas.microsoft.com/office/powerpoint/2010/main" val="2147594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sz="3700" b="1" dirty="0" smtClean="0">
                <a:solidFill>
                  <a:schemeClr val="accent2">
                    <a:lumMod val="75000"/>
                  </a:schemeClr>
                </a:solidFill>
                <a:ea typeface="+mn-ea"/>
                <a:cs typeface="+mn-cs"/>
              </a:rPr>
              <a:t>Incertitudes </a:t>
            </a:r>
            <a:r>
              <a:rPr lang="fr-FR" sz="3700" b="1" dirty="0">
                <a:solidFill>
                  <a:schemeClr val="accent2">
                    <a:lumMod val="75000"/>
                  </a:schemeClr>
                </a:solidFill>
                <a:ea typeface="+mn-ea"/>
                <a:cs typeface="+mn-cs"/>
              </a:rPr>
              <a:t>de </a:t>
            </a:r>
            <a:r>
              <a:rPr lang="fr-FR" sz="3700" b="1" dirty="0" smtClean="0">
                <a:solidFill>
                  <a:schemeClr val="accent2">
                    <a:lumMod val="75000"/>
                  </a:schemeClr>
                </a:solidFill>
                <a:ea typeface="+mn-ea"/>
                <a:cs typeface="+mn-cs"/>
              </a:rPr>
              <a:t>mesure</a:t>
            </a:r>
            <a:endParaRPr lang="fr-FR" sz="3700" b="1" dirty="0">
              <a:solidFill>
                <a:schemeClr val="accent2">
                  <a:lumMod val="75000"/>
                </a:schemeClr>
              </a:solidFill>
            </a:endParaRPr>
          </a:p>
        </p:txBody>
      </p:sp>
      <p:sp>
        <p:nvSpPr>
          <p:cNvPr id="3" name="Espace réservé du contenu 2"/>
          <p:cNvSpPr>
            <a:spLocks noGrp="1"/>
          </p:cNvSpPr>
          <p:nvPr>
            <p:ph idx="1"/>
          </p:nvPr>
        </p:nvSpPr>
        <p:spPr>
          <a:xfrm>
            <a:off x="107504" y="1196752"/>
            <a:ext cx="8928992" cy="3600400"/>
          </a:xfrm>
        </p:spPr>
        <p:txBody>
          <a:bodyPr>
            <a:noAutofit/>
          </a:bodyPr>
          <a:lstStyle/>
          <a:p>
            <a:r>
              <a:rPr lang="fr-FR" sz="2400" dirty="0" smtClean="0">
                <a:solidFill>
                  <a:schemeClr val="accent2">
                    <a:lumMod val="75000"/>
                  </a:schemeClr>
                </a:solidFill>
                <a:latin typeface="+mj-lt"/>
              </a:rPr>
              <a:t>Lorsqu’on effectue une mesure, on ne peut pas être absolument sûr du résultat. Une incertitude est attachée au résultat.</a:t>
            </a:r>
          </a:p>
          <a:p>
            <a:r>
              <a:rPr lang="fr-FR" sz="2400" dirty="0" smtClean="0">
                <a:solidFill>
                  <a:schemeClr val="accent2">
                    <a:lumMod val="75000"/>
                  </a:schemeClr>
                </a:solidFill>
                <a:latin typeface="+mj-lt"/>
              </a:rPr>
              <a:t>Pour la plupart des mesures, la distribution des résultats peut se modéliser par une loi normale décrite par deux </a:t>
            </a:r>
            <a:r>
              <a:rPr lang="fr-FR" sz="2400" dirty="0">
                <a:solidFill>
                  <a:schemeClr val="accent2">
                    <a:lumMod val="75000"/>
                  </a:schemeClr>
                </a:solidFill>
                <a:latin typeface="+mj-lt"/>
              </a:rPr>
              <a:t>paramètres (déjà étudiés par les élèves) </a:t>
            </a:r>
            <a:r>
              <a:rPr lang="fr-FR" sz="2400" dirty="0" smtClean="0">
                <a:solidFill>
                  <a:schemeClr val="accent2">
                    <a:lumMod val="75000"/>
                  </a:schemeClr>
                </a:solidFill>
                <a:latin typeface="+mj-lt"/>
              </a:rPr>
              <a:t>: l'espérance mathématique </a:t>
            </a:r>
            <a:r>
              <a:rPr lang="fr-FR" sz="2400" dirty="0">
                <a:solidFill>
                  <a:schemeClr val="accent2">
                    <a:lumMod val="75000"/>
                  </a:schemeClr>
                </a:solidFill>
                <a:latin typeface="+mj-lt"/>
              </a:rPr>
              <a:t>µ</a:t>
            </a:r>
            <a:r>
              <a:rPr lang="fr-FR" sz="2400" dirty="0">
                <a:solidFill>
                  <a:schemeClr val="accent2">
                    <a:lumMod val="75000"/>
                  </a:schemeClr>
                </a:solidFill>
              </a:rPr>
              <a:t> </a:t>
            </a:r>
            <a:r>
              <a:rPr lang="fr-FR" sz="2400" dirty="0" smtClean="0">
                <a:solidFill>
                  <a:schemeClr val="accent2">
                    <a:lumMod val="75000"/>
                  </a:schemeClr>
                </a:solidFill>
                <a:latin typeface="+mj-lt"/>
              </a:rPr>
              <a:t>et l’écart type </a:t>
            </a:r>
            <a:r>
              <a:rPr lang="el-GR" sz="2400" dirty="0" smtClean="0">
                <a:solidFill>
                  <a:schemeClr val="accent2">
                    <a:lumMod val="75000"/>
                  </a:schemeClr>
                </a:solidFill>
                <a:latin typeface="+mj-lt"/>
              </a:rPr>
              <a:t>σ</a:t>
            </a:r>
            <a:r>
              <a:rPr lang="fr-FR" sz="2400" dirty="0">
                <a:solidFill>
                  <a:schemeClr val="accent2">
                    <a:lumMod val="75000"/>
                  </a:schemeClr>
                </a:solidFill>
                <a:latin typeface="+mj-lt"/>
              </a:rPr>
              <a:t>.</a:t>
            </a:r>
            <a:endParaRPr lang="fr-FR" sz="2400" dirty="0" smtClean="0">
              <a:solidFill>
                <a:schemeClr val="accent2">
                  <a:lumMod val="75000"/>
                </a:schemeClr>
              </a:solidFill>
              <a:latin typeface="+mj-lt"/>
            </a:endParaRPr>
          </a:p>
          <a:p>
            <a:pPr hangingPunct="0"/>
            <a:r>
              <a:rPr lang="fr-FR" sz="2400" dirty="0">
                <a:solidFill>
                  <a:schemeClr val="accent2">
                    <a:lumMod val="75000"/>
                  </a:schemeClr>
                </a:solidFill>
                <a:latin typeface="+mj-lt"/>
              </a:rPr>
              <a:t>E</a:t>
            </a:r>
            <a:r>
              <a:rPr lang="fr-FR" sz="2400" dirty="0" smtClean="0">
                <a:solidFill>
                  <a:schemeClr val="accent2">
                    <a:lumMod val="75000"/>
                  </a:schemeClr>
                </a:solidFill>
                <a:latin typeface="+mj-lt"/>
              </a:rPr>
              <a:t>nviron :</a:t>
            </a:r>
          </a:p>
          <a:p>
            <a:pPr hangingPunct="0">
              <a:spcBef>
                <a:spcPts val="0"/>
              </a:spcBef>
              <a:buNone/>
            </a:pPr>
            <a:r>
              <a:rPr lang="fr-FR" sz="2400" dirty="0" smtClean="0">
                <a:solidFill>
                  <a:schemeClr val="accent2">
                    <a:lumMod val="75000"/>
                  </a:schemeClr>
                </a:solidFill>
                <a:latin typeface="+mj-lt"/>
              </a:rPr>
              <a:t>	   68 % 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a:t>
            </a:r>
            <a:r>
              <a:rPr lang="fr-FR" sz="2400" dirty="0" smtClean="0">
                <a:solidFill>
                  <a:schemeClr val="accent2">
                    <a:lumMod val="75000"/>
                  </a:schemeClr>
                </a:solidFill>
                <a:latin typeface="+mj-lt"/>
              </a:rPr>
              <a:t>l'intervalle   [µ</a:t>
            </a:r>
            <a:r>
              <a:rPr lang="en-GB" sz="2400" dirty="0" smtClean="0">
                <a:solidFill>
                  <a:schemeClr val="accent2">
                    <a:lumMod val="75000"/>
                  </a:schemeClr>
                </a:solidFill>
                <a:latin typeface="+mj-lt"/>
                <a:sym typeface="Symbol"/>
              </a:rPr>
              <a:t></a:t>
            </a:r>
            <a:r>
              <a:rPr lang="el-GR" sz="2400" dirty="0" smtClean="0">
                <a:solidFill>
                  <a:schemeClr val="accent2">
                    <a:lumMod val="75000"/>
                  </a:schemeClr>
                </a:solidFill>
                <a:latin typeface="+mj-lt"/>
              </a:rPr>
              <a:t>σ</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solidFill>
                  <a:schemeClr val="accent2">
                    <a:lumMod val="75000"/>
                  </a:schemeClr>
                </a:solidFill>
                <a:latin typeface="+mj-lt"/>
              </a:rPr>
              <a:t>	   95 </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l'intervalle </a:t>
            </a:r>
            <a:r>
              <a:rPr lang="fr-FR" sz="2400" dirty="0" smtClean="0">
                <a:solidFill>
                  <a:schemeClr val="accent2">
                    <a:lumMod val="75000"/>
                  </a:schemeClr>
                </a:solidFill>
                <a:latin typeface="+mj-lt"/>
              </a:rPr>
              <a:t>[µ</a:t>
            </a:r>
            <a:r>
              <a:rPr lang="en-GB" sz="2400" dirty="0" smtClean="0">
                <a:solidFill>
                  <a:schemeClr val="accent2">
                    <a:lumMod val="75000"/>
                  </a:schemeClr>
                </a:solidFill>
                <a:latin typeface="+mj-lt"/>
                <a:sym typeface="Symbol"/>
              </a:rPr>
              <a:t>2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solidFill>
                  <a:schemeClr val="accent2">
                    <a:lumMod val="75000"/>
                  </a:schemeClr>
                </a:solidFill>
                <a:latin typeface="+mj-lt"/>
              </a:rPr>
              <a:t>	99,7 </a:t>
            </a:r>
            <a:r>
              <a:rPr lang="fr-FR" sz="2400" dirty="0">
                <a:solidFill>
                  <a:schemeClr val="accent2">
                    <a:lumMod val="75000"/>
                  </a:schemeClr>
                </a:solidFill>
                <a:latin typeface="+mj-lt"/>
              </a:rPr>
              <a:t>% des 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l'intervalle </a:t>
            </a:r>
            <a:r>
              <a:rPr lang="fr-FR" sz="2400" dirty="0" smtClean="0">
                <a:solidFill>
                  <a:schemeClr val="accent2">
                    <a:lumMod val="75000"/>
                  </a:schemeClr>
                </a:solidFill>
                <a:latin typeface="+mj-lt"/>
              </a:rPr>
              <a:t>[µ</a:t>
            </a:r>
            <a:r>
              <a:rPr lang="en-GB" sz="2400" dirty="0" smtClean="0">
                <a:solidFill>
                  <a:schemeClr val="accent2">
                    <a:lumMod val="75000"/>
                  </a:schemeClr>
                </a:solidFill>
                <a:latin typeface="+mj-lt"/>
                <a:sym typeface="Symbol"/>
              </a:rPr>
              <a:t>3</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 µ+3</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p>
        </p:txBody>
      </p:sp>
      <p:pic>
        <p:nvPicPr>
          <p:cNvPr id="11" name="Image 10"/>
          <p:cNvPicPr>
            <a:picLocks noChangeAspect="1"/>
          </p:cNvPicPr>
          <p:nvPr/>
        </p:nvPicPr>
        <p:blipFill>
          <a:blip r:embed="rId2"/>
          <a:stretch>
            <a:fillRect/>
          </a:stretch>
        </p:blipFill>
        <p:spPr>
          <a:xfrm>
            <a:off x="2339752" y="4936262"/>
            <a:ext cx="4176464" cy="1877114"/>
          </a:xfrm>
          <a:prstGeom prst="rect">
            <a:avLst/>
          </a:prstGeom>
        </p:spPr>
      </p:pic>
    </p:spTree>
    <p:extLst>
      <p:ext uri="{BB962C8B-B14F-4D97-AF65-F5344CB8AC3E}">
        <p14:creationId xmlns:p14="http://schemas.microsoft.com/office/powerpoint/2010/main" val="15038512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normAutofit/>
          </a:bodyPr>
          <a:lstStyle/>
          <a:p>
            <a:r>
              <a:rPr lang="fr-FR" sz="3700" b="1" dirty="0" smtClean="0">
                <a:solidFill>
                  <a:schemeClr val="accent2">
                    <a:lumMod val="75000"/>
                  </a:schemeClr>
                </a:solidFill>
                <a:ea typeface="+mn-ea"/>
                <a:cs typeface="+mn-cs"/>
              </a:rPr>
              <a:t>Incertitudes </a:t>
            </a:r>
            <a:r>
              <a:rPr lang="fr-FR" sz="3700" b="1" dirty="0">
                <a:solidFill>
                  <a:schemeClr val="accent2">
                    <a:lumMod val="75000"/>
                  </a:schemeClr>
                </a:solidFill>
                <a:ea typeface="+mn-ea"/>
                <a:cs typeface="+mn-cs"/>
              </a:rPr>
              <a:t>de </a:t>
            </a:r>
            <a:r>
              <a:rPr lang="fr-FR" sz="3700" b="1" dirty="0" smtClean="0">
                <a:solidFill>
                  <a:schemeClr val="accent2">
                    <a:lumMod val="75000"/>
                  </a:schemeClr>
                </a:solidFill>
                <a:ea typeface="+mn-ea"/>
                <a:cs typeface="+mn-cs"/>
              </a:rPr>
              <a:t>mesure</a:t>
            </a:r>
            <a:endParaRPr lang="fr-FR" sz="3700" b="1" dirty="0">
              <a:solidFill>
                <a:schemeClr val="accent2">
                  <a:lumMod val="75000"/>
                </a:schemeClr>
              </a:solidFill>
            </a:endParaRPr>
          </a:p>
        </p:txBody>
      </p:sp>
      <p:sp>
        <p:nvSpPr>
          <p:cNvPr id="3" name="Espace réservé du contenu 2"/>
          <p:cNvSpPr>
            <a:spLocks noGrp="1"/>
          </p:cNvSpPr>
          <p:nvPr>
            <p:ph idx="1"/>
          </p:nvPr>
        </p:nvSpPr>
        <p:spPr>
          <a:xfrm>
            <a:off x="107504" y="1196752"/>
            <a:ext cx="8928992" cy="5400600"/>
          </a:xfrm>
        </p:spPr>
        <p:txBody>
          <a:bodyPr>
            <a:noAutofit/>
          </a:bodyPr>
          <a:lstStyle/>
          <a:p>
            <a:r>
              <a:rPr lang="fr-FR" sz="2400" dirty="0" smtClean="0">
                <a:solidFill>
                  <a:schemeClr val="accent2">
                    <a:lumMod val="75000"/>
                  </a:schemeClr>
                </a:solidFill>
                <a:latin typeface="+mj-lt"/>
              </a:rPr>
              <a:t>Lorsqu’on effectue une mesure, on ne peut pas être absolument sûr du résultat. Une incertitude est attachée au résultat.</a:t>
            </a:r>
          </a:p>
          <a:p>
            <a:r>
              <a:rPr lang="fr-FR" sz="2400" dirty="0" smtClean="0">
                <a:solidFill>
                  <a:schemeClr val="accent2">
                    <a:lumMod val="75000"/>
                  </a:schemeClr>
                </a:solidFill>
                <a:latin typeface="+mj-lt"/>
              </a:rPr>
              <a:t>Pour la plupart des mesures, la distribution des résultats peut se modéliser par une loi normale décrite par deux </a:t>
            </a:r>
            <a:r>
              <a:rPr lang="fr-FR" sz="2400" dirty="0">
                <a:solidFill>
                  <a:schemeClr val="accent2">
                    <a:lumMod val="75000"/>
                  </a:schemeClr>
                </a:solidFill>
                <a:latin typeface="+mj-lt"/>
              </a:rPr>
              <a:t>paramètres (déjà étudiés par les élèves) </a:t>
            </a:r>
            <a:r>
              <a:rPr lang="fr-FR" sz="2400" dirty="0" smtClean="0">
                <a:solidFill>
                  <a:schemeClr val="accent2">
                    <a:lumMod val="75000"/>
                  </a:schemeClr>
                </a:solidFill>
                <a:latin typeface="+mj-lt"/>
              </a:rPr>
              <a:t>: l'espérance mathématique µ et l’écart type </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p>
          <a:p>
            <a:pPr hangingPunct="0"/>
            <a:r>
              <a:rPr lang="fr-FR" sz="2400" dirty="0">
                <a:solidFill>
                  <a:schemeClr val="accent2">
                    <a:lumMod val="75000"/>
                  </a:schemeClr>
                </a:solidFill>
                <a:latin typeface="+mj-lt"/>
              </a:rPr>
              <a:t>E</a:t>
            </a:r>
            <a:r>
              <a:rPr lang="fr-FR" sz="2400" dirty="0" smtClean="0">
                <a:solidFill>
                  <a:schemeClr val="accent2">
                    <a:lumMod val="75000"/>
                  </a:schemeClr>
                </a:solidFill>
                <a:latin typeface="+mj-lt"/>
              </a:rPr>
              <a:t>nviron :</a:t>
            </a:r>
          </a:p>
          <a:p>
            <a:pPr hangingPunct="0">
              <a:spcBef>
                <a:spcPts val="0"/>
              </a:spcBef>
              <a:buNone/>
            </a:pPr>
            <a:r>
              <a:rPr lang="fr-FR" sz="2400" dirty="0" smtClean="0">
                <a:solidFill>
                  <a:schemeClr val="accent2">
                    <a:lumMod val="75000"/>
                  </a:schemeClr>
                </a:solidFill>
                <a:latin typeface="+mj-lt"/>
              </a:rPr>
              <a:t>	   68 % 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a:t>
            </a:r>
            <a:r>
              <a:rPr lang="fr-FR" sz="2400" dirty="0" smtClean="0">
                <a:solidFill>
                  <a:schemeClr val="accent2">
                    <a:lumMod val="75000"/>
                  </a:schemeClr>
                </a:solidFill>
                <a:latin typeface="+mj-lt"/>
              </a:rPr>
              <a:t>l'intervalle   [µ</a:t>
            </a:r>
            <a:r>
              <a:rPr lang="en-GB" sz="2400" dirty="0" smtClean="0">
                <a:solidFill>
                  <a:schemeClr val="accent2">
                    <a:lumMod val="75000"/>
                  </a:schemeClr>
                </a:solidFill>
                <a:latin typeface="+mj-lt"/>
                <a:sym typeface="Symbol"/>
              </a:rPr>
              <a:t></a:t>
            </a:r>
            <a:r>
              <a:rPr lang="el-GR" sz="2400" dirty="0" smtClean="0">
                <a:solidFill>
                  <a:schemeClr val="accent2">
                    <a:lumMod val="75000"/>
                  </a:schemeClr>
                </a:solidFill>
                <a:latin typeface="+mj-lt"/>
              </a:rPr>
              <a:t>σ</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solidFill>
                  <a:schemeClr val="accent2">
                    <a:lumMod val="75000"/>
                  </a:schemeClr>
                </a:solidFill>
                <a:latin typeface="+mj-lt"/>
              </a:rPr>
              <a:t>	   95 </a:t>
            </a:r>
            <a:r>
              <a:rPr lang="fr-FR" sz="2400" dirty="0">
                <a:solidFill>
                  <a:schemeClr val="accent2">
                    <a:lumMod val="75000"/>
                  </a:schemeClr>
                </a:solidFill>
                <a:latin typeface="+mj-lt"/>
              </a:rPr>
              <a:t>% </a:t>
            </a:r>
            <a:r>
              <a:rPr lang="fr-FR" sz="2400" dirty="0" smtClean="0">
                <a:solidFill>
                  <a:schemeClr val="accent2">
                    <a:lumMod val="75000"/>
                  </a:schemeClr>
                </a:solidFill>
                <a:latin typeface="+mj-lt"/>
              </a:rPr>
              <a:t>des </a:t>
            </a:r>
            <a:r>
              <a:rPr lang="fr-FR" sz="2400" dirty="0">
                <a:solidFill>
                  <a:schemeClr val="accent2">
                    <a:lumMod val="75000"/>
                  </a:schemeClr>
                </a:solidFill>
                <a:latin typeface="+mj-lt"/>
              </a:rPr>
              <a:t>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l'intervalle </a:t>
            </a:r>
            <a:r>
              <a:rPr lang="fr-FR" sz="2400" dirty="0" smtClean="0">
                <a:solidFill>
                  <a:schemeClr val="accent2">
                    <a:lumMod val="75000"/>
                  </a:schemeClr>
                </a:solidFill>
                <a:latin typeface="+mj-lt"/>
              </a:rPr>
              <a:t>[µ</a:t>
            </a:r>
            <a:r>
              <a:rPr lang="en-GB" sz="2400" dirty="0" smtClean="0">
                <a:solidFill>
                  <a:schemeClr val="accent2">
                    <a:lumMod val="75000"/>
                  </a:schemeClr>
                </a:solidFill>
                <a:latin typeface="+mj-lt"/>
                <a:sym typeface="Symbol"/>
              </a:rPr>
              <a:t>2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a:t>
            </a:r>
            <a:r>
              <a:rPr lang="el-GR" sz="2400" dirty="0" smtClean="0">
                <a:solidFill>
                  <a:schemeClr val="accent2">
                    <a:lumMod val="75000"/>
                  </a:schemeClr>
                </a:solidFill>
                <a:latin typeface="+mj-lt"/>
              </a:rPr>
              <a:t> </a:t>
            </a:r>
            <a:r>
              <a:rPr lang="fr-FR" sz="2400" dirty="0" smtClean="0">
                <a:solidFill>
                  <a:schemeClr val="accent2">
                    <a:lumMod val="75000"/>
                  </a:schemeClr>
                </a:solidFill>
                <a:latin typeface="+mj-lt"/>
              </a:rPr>
              <a:t>µ+2</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endParaRPr lang="fr-FR" sz="2400" dirty="0">
              <a:solidFill>
                <a:schemeClr val="accent2">
                  <a:lumMod val="75000"/>
                </a:schemeClr>
              </a:solidFill>
              <a:latin typeface="+mj-lt"/>
            </a:endParaRPr>
          </a:p>
          <a:p>
            <a:pPr lvl="0" hangingPunct="0">
              <a:spcBef>
                <a:spcPts val="0"/>
              </a:spcBef>
              <a:buNone/>
            </a:pPr>
            <a:r>
              <a:rPr lang="fr-FR" sz="2400" dirty="0" smtClean="0">
                <a:solidFill>
                  <a:schemeClr val="accent2">
                    <a:lumMod val="75000"/>
                  </a:schemeClr>
                </a:solidFill>
                <a:latin typeface="+mj-lt"/>
              </a:rPr>
              <a:t>	99,7 </a:t>
            </a:r>
            <a:r>
              <a:rPr lang="fr-FR" sz="2400" dirty="0">
                <a:solidFill>
                  <a:schemeClr val="accent2">
                    <a:lumMod val="75000"/>
                  </a:schemeClr>
                </a:solidFill>
                <a:latin typeface="+mj-lt"/>
              </a:rPr>
              <a:t>% des observations se </a:t>
            </a:r>
            <a:r>
              <a:rPr lang="fr-FR" sz="2400" dirty="0" smtClean="0">
                <a:solidFill>
                  <a:schemeClr val="accent2">
                    <a:lumMod val="75000"/>
                  </a:schemeClr>
                </a:solidFill>
                <a:latin typeface="+mj-lt"/>
              </a:rPr>
              <a:t>situent </a:t>
            </a:r>
            <a:r>
              <a:rPr lang="fr-FR" sz="2400" dirty="0">
                <a:solidFill>
                  <a:schemeClr val="accent2">
                    <a:lumMod val="75000"/>
                  </a:schemeClr>
                </a:solidFill>
                <a:latin typeface="+mj-lt"/>
              </a:rPr>
              <a:t>dans l'intervalle </a:t>
            </a:r>
            <a:r>
              <a:rPr lang="fr-FR" sz="2400" dirty="0" smtClean="0">
                <a:solidFill>
                  <a:schemeClr val="accent2">
                    <a:lumMod val="75000"/>
                  </a:schemeClr>
                </a:solidFill>
                <a:latin typeface="+mj-lt"/>
              </a:rPr>
              <a:t>[µ</a:t>
            </a:r>
            <a:r>
              <a:rPr lang="en-GB" sz="2400" dirty="0" smtClean="0">
                <a:solidFill>
                  <a:schemeClr val="accent2">
                    <a:lumMod val="75000"/>
                  </a:schemeClr>
                </a:solidFill>
                <a:latin typeface="+mj-lt"/>
                <a:sym typeface="Symbol"/>
              </a:rPr>
              <a:t>3</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 ; µ+3</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p>
          <a:p>
            <a:pPr>
              <a:buNone/>
            </a:pPr>
            <a:endParaRPr lang="fr-FR" sz="2400" dirty="0">
              <a:solidFill>
                <a:schemeClr val="accent2">
                  <a:lumMod val="75000"/>
                </a:schemeClr>
              </a:solidFill>
              <a:latin typeface="+mj-lt"/>
            </a:endParaRPr>
          </a:p>
        </p:txBody>
      </p:sp>
      <p:sp>
        <p:nvSpPr>
          <p:cNvPr id="4" name="Espace réservé du contenu 2"/>
          <p:cNvSpPr txBox="1">
            <a:spLocks/>
          </p:cNvSpPr>
          <p:nvPr/>
        </p:nvSpPr>
        <p:spPr>
          <a:xfrm>
            <a:off x="255513" y="4797152"/>
            <a:ext cx="8784976" cy="1552078"/>
          </a:xfrm>
          <a:prstGeom prst="rect">
            <a:avLst/>
          </a:prstGeom>
          <a:solidFill>
            <a:schemeClr val="accent3">
              <a:lumMod val="20000"/>
              <a:lumOff val="80000"/>
            </a:schemeClr>
          </a:solid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hangingPunct="0">
              <a:spcBef>
                <a:spcPts val="1200"/>
              </a:spcBef>
            </a:pPr>
            <a:r>
              <a:rPr lang="fr-FR" sz="2400" dirty="0" smtClean="0">
                <a:solidFill>
                  <a:schemeClr val="accent2">
                    <a:lumMod val="75000"/>
                  </a:schemeClr>
                </a:solidFill>
                <a:latin typeface="+mj-lt"/>
              </a:rPr>
              <a:t>On utilise alors l'écart type de la distribution des résultats pour exprimer l'incertitude d'un résultat de mesurage. </a:t>
            </a:r>
          </a:p>
          <a:p>
            <a:pPr hangingPunct="0"/>
            <a:r>
              <a:rPr lang="fr-FR" sz="2400" dirty="0" smtClean="0">
                <a:solidFill>
                  <a:schemeClr val="accent2">
                    <a:lumMod val="75000"/>
                  </a:schemeClr>
                </a:solidFill>
                <a:latin typeface="+mj-lt"/>
              </a:rPr>
              <a:t>L’incertitude peut avoir plusieurs sources, dont celle liée au manipulateur.</a:t>
            </a:r>
          </a:p>
          <a:p>
            <a:pPr>
              <a:buFont typeface="Arial" pitchFamily="34" charset="0"/>
              <a:buNone/>
            </a:pPr>
            <a:endParaRPr lang="fr-FR" sz="2400" dirty="0">
              <a:latin typeface="+mj-lt"/>
            </a:endParaRPr>
          </a:p>
        </p:txBody>
      </p:sp>
    </p:spTree>
    <p:extLst>
      <p:ext uri="{BB962C8B-B14F-4D97-AF65-F5344CB8AC3E}">
        <p14:creationId xmlns:p14="http://schemas.microsoft.com/office/powerpoint/2010/main" val="1706815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dirty="0">
                <a:solidFill>
                  <a:schemeClr val="accent1">
                    <a:lumMod val="40000"/>
                    <a:lumOff val="60000"/>
                  </a:schemeClr>
                </a:solidFill>
                <a:latin typeface="+mj-lt"/>
              </a:rPr>
              <a:t>TP2 : 	Pourquoi les hublots des sous-marins  		sont-ils épais ?</a:t>
            </a:r>
          </a:p>
          <a:p>
            <a:pPr>
              <a:tabLst>
                <a:tab pos="1428750" algn="l"/>
              </a:tabLst>
            </a:pPr>
            <a:r>
              <a:rPr lang="fr-FR" dirty="0">
                <a:solidFill>
                  <a:schemeClr val="accent1">
                    <a:lumMod val="40000"/>
                    <a:lumOff val="60000"/>
                  </a:schemeClr>
                </a:solidFill>
                <a:latin typeface="+mj-lt"/>
              </a:rPr>
              <a:t>Analyse des résultats du TP2</a:t>
            </a:r>
          </a:p>
          <a:p>
            <a:pPr>
              <a:tabLst>
                <a:tab pos="1428750" algn="l"/>
              </a:tabLst>
            </a:pPr>
            <a:r>
              <a:rPr lang="fr-FR" b="1" dirty="0">
                <a:solidFill>
                  <a:schemeClr val="accent6">
                    <a:lumMod val="75000"/>
                  </a:schemeClr>
                </a:solidFill>
                <a:latin typeface="+mj-lt"/>
              </a:rPr>
              <a:t>TP3 : 	Incertitude liée à un manipulateur</a:t>
            </a:r>
          </a:p>
          <a:p>
            <a:r>
              <a:rPr lang="fr-FR" dirty="0" smtClean="0">
                <a:solidFill>
                  <a:schemeClr val="accent6">
                    <a:lumMod val="20000"/>
                    <a:lumOff val="80000"/>
                  </a:schemeClr>
                </a:solidFill>
                <a:latin typeface="+mj-lt"/>
              </a:rPr>
              <a:t>Analyse des résultats du TP3</a:t>
            </a:r>
          </a:p>
          <a:p>
            <a:r>
              <a:rPr lang="fr-FR" dirty="0" smtClean="0">
                <a:solidFill>
                  <a:schemeClr val="accent1">
                    <a:lumMod val="20000"/>
                    <a:lumOff val="80000"/>
                  </a:schemeClr>
                </a:solidFill>
                <a:latin typeface="+mj-lt"/>
              </a:rPr>
              <a:t>Retour sur le TP2</a:t>
            </a:r>
          </a:p>
          <a:p>
            <a:r>
              <a:rPr lang="fr-FR" dirty="0" smtClean="0">
                <a:solidFill>
                  <a:srgbClr val="FFCCCC"/>
                </a:solidFill>
                <a:latin typeface="+mj-lt"/>
              </a:rPr>
              <a:t>Conclusion </a:t>
            </a:r>
            <a:endParaRPr lang="fr-FR" dirty="0">
              <a:solidFill>
                <a:srgbClr val="FFCCCC"/>
              </a:solidFill>
              <a:latin typeface="+mj-lt"/>
            </a:endParaRPr>
          </a:p>
        </p:txBody>
      </p:sp>
    </p:spTree>
    <p:extLst>
      <p:ext uri="{BB962C8B-B14F-4D97-AF65-F5344CB8AC3E}">
        <p14:creationId xmlns:p14="http://schemas.microsoft.com/office/powerpoint/2010/main" val="3879024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528" y="260648"/>
            <a:ext cx="8406106" cy="1872208"/>
          </a:xfrm>
        </p:spPr>
        <p:txBody>
          <a:bodyPr>
            <a:normAutofit fontScale="90000"/>
          </a:bodyPr>
          <a:lstStyle/>
          <a:p>
            <a:r>
              <a:rPr lang="fr-FR" sz="4900" b="1" dirty="0">
                <a:solidFill>
                  <a:schemeClr val="accent6">
                    <a:lumMod val="75000"/>
                  </a:schemeClr>
                </a:solidFill>
              </a:rPr>
              <a:t>TP3 : Inc</a:t>
            </a:r>
            <a:r>
              <a:rPr lang="fr-FR" sz="4900" b="1" dirty="0" smtClean="0">
                <a:solidFill>
                  <a:schemeClr val="accent6">
                    <a:lumMod val="75000"/>
                  </a:schemeClr>
                </a:solidFill>
              </a:rPr>
              <a:t>ertitude liée à un manipulateur</a:t>
            </a:r>
            <a:endParaRPr lang="fr-FR" sz="4900" b="1" dirty="0">
              <a:solidFill>
                <a:schemeClr val="accent6">
                  <a:lumMod val="75000"/>
                </a:schemeClr>
              </a:solidFill>
            </a:endParaRPr>
          </a:p>
        </p:txBody>
      </p:sp>
      <p:sp>
        <p:nvSpPr>
          <p:cNvPr id="3" name="Espace réservé du contenu 2"/>
          <p:cNvSpPr>
            <a:spLocks noGrp="1"/>
          </p:cNvSpPr>
          <p:nvPr>
            <p:ph idx="1"/>
          </p:nvPr>
        </p:nvSpPr>
        <p:spPr>
          <a:xfrm>
            <a:off x="472029" y="2132310"/>
            <a:ext cx="8229600" cy="4525963"/>
          </a:xfrm>
        </p:spPr>
        <p:txBody>
          <a:bodyPr/>
          <a:lstStyle/>
          <a:p>
            <a:r>
              <a:rPr lang="fr-FR" sz="3000" dirty="0" smtClean="0">
                <a:solidFill>
                  <a:schemeClr val="accent2">
                    <a:lumMod val="75000"/>
                  </a:schemeClr>
                </a:solidFill>
                <a:latin typeface="+mj-lt"/>
              </a:rPr>
              <a:t>Le même manipulateur met en œuvre le même protocole, avec le même matériel. </a:t>
            </a:r>
          </a:p>
          <a:p>
            <a:r>
              <a:rPr lang="fr-FR" sz="3000" dirty="0" smtClean="0">
                <a:solidFill>
                  <a:schemeClr val="accent2">
                    <a:lumMod val="75000"/>
                  </a:schemeClr>
                </a:solidFill>
                <a:latin typeface="+mj-lt"/>
              </a:rPr>
              <a:t>Le manipulateur compare ses résultats avec ce qui était "attendu".</a:t>
            </a:r>
          </a:p>
          <a:p>
            <a:r>
              <a:rPr lang="fr-FR" sz="3000" dirty="0" smtClean="0">
                <a:solidFill>
                  <a:schemeClr val="accent2">
                    <a:lumMod val="75000"/>
                  </a:schemeClr>
                </a:solidFill>
                <a:latin typeface="+mj-lt"/>
              </a:rPr>
              <a:t> L’incertitude liée à toute mesure est mise </a:t>
            </a:r>
            <a:r>
              <a:rPr lang="fr-FR" sz="3000" dirty="0">
                <a:solidFill>
                  <a:schemeClr val="accent2">
                    <a:lumMod val="75000"/>
                  </a:schemeClr>
                </a:solidFill>
                <a:latin typeface="+mj-lt"/>
              </a:rPr>
              <a:t>en évidence.</a:t>
            </a:r>
            <a:endParaRPr lang="fr-FR" sz="3000" dirty="0" smtClean="0">
              <a:solidFill>
                <a:schemeClr val="accent2">
                  <a:lumMod val="75000"/>
                </a:schemeClr>
              </a:solidFill>
              <a:latin typeface="+mj-lt"/>
            </a:endParaRPr>
          </a:p>
          <a:p>
            <a:pPr>
              <a:buNone/>
            </a:pPr>
            <a:endParaRPr lang="fr-FR" b="1" dirty="0" smtClean="0"/>
          </a:p>
          <a:p>
            <a:pPr algn="ctr">
              <a:buNone/>
            </a:pP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9036496" cy="936104"/>
          </a:xfrm>
        </p:spPr>
        <p:txBody>
          <a:bodyPr>
            <a:noAutofit/>
          </a:bodyPr>
          <a:lstStyle/>
          <a:p>
            <a:r>
              <a:rPr lang="fr-FR" sz="4000" b="1" dirty="0">
                <a:solidFill>
                  <a:schemeClr val="accent6">
                    <a:lumMod val="75000"/>
                  </a:schemeClr>
                </a:solidFill>
              </a:rPr>
              <a:t>TP3 : Inc</a:t>
            </a:r>
            <a:r>
              <a:rPr lang="fr-FR" sz="4000" b="1" dirty="0" smtClean="0">
                <a:solidFill>
                  <a:schemeClr val="accent6">
                    <a:lumMod val="75000"/>
                  </a:schemeClr>
                </a:solidFill>
              </a:rPr>
              <a:t>ertitude liée à un manipulateur</a:t>
            </a:r>
            <a:endParaRPr lang="fr-FR" sz="4000" b="1" dirty="0">
              <a:solidFill>
                <a:schemeClr val="accent6">
                  <a:lumMod val="75000"/>
                </a:schemeClr>
              </a:solidFill>
            </a:endParaRPr>
          </a:p>
        </p:txBody>
      </p:sp>
      <p:pic>
        <p:nvPicPr>
          <p:cNvPr id="5" name="Image 4"/>
          <p:cNvPicPr>
            <a:picLocks noChangeAspect="1"/>
          </p:cNvPicPr>
          <p:nvPr/>
        </p:nvPicPr>
        <p:blipFill>
          <a:blip r:embed="rId2"/>
          <a:stretch>
            <a:fillRect/>
          </a:stretch>
        </p:blipFill>
        <p:spPr>
          <a:xfrm>
            <a:off x="107504" y="979371"/>
            <a:ext cx="4333711" cy="5809783"/>
          </a:xfrm>
          <a:prstGeom prst="rect">
            <a:avLst/>
          </a:prstGeom>
          <a:ln>
            <a:solidFill>
              <a:schemeClr val="tx1"/>
            </a:solidFill>
          </a:ln>
        </p:spPr>
      </p:pic>
      <p:pic>
        <p:nvPicPr>
          <p:cNvPr id="8" name="Image 7"/>
          <p:cNvPicPr>
            <a:picLocks noChangeAspect="1"/>
          </p:cNvPicPr>
          <p:nvPr/>
        </p:nvPicPr>
        <p:blipFill>
          <a:blip r:embed="rId3"/>
          <a:stretch>
            <a:fillRect/>
          </a:stretch>
        </p:blipFill>
        <p:spPr>
          <a:xfrm>
            <a:off x="4653275" y="1268760"/>
            <a:ext cx="4278665" cy="3754912"/>
          </a:xfrm>
          <a:prstGeom prst="rect">
            <a:avLst/>
          </a:prstGeom>
          <a:ln>
            <a:solidFill>
              <a:schemeClr val="tx1"/>
            </a:solidFill>
          </a:ln>
        </p:spPr>
      </p:pic>
    </p:spTree>
    <p:extLst>
      <p:ext uri="{BB962C8B-B14F-4D97-AF65-F5344CB8AC3E}">
        <p14:creationId xmlns:p14="http://schemas.microsoft.com/office/powerpoint/2010/main" val="371137347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IMG_1933[1].JPG"/>
          <p:cNvPicPr>
            <a:picLocks noGrp="1" noChangeAspect="1"/>
          </p:cNvPicPr>
          <p:nvPr>
            <p:ph idx="1"/>
          </p:nvPr>
        </p:nvPicPr>
        <p:blipFill>
          <a:blip r:embed="rId2"/>
          <a:stretch>
            <a:fillRect/>
          </a:stretch>
        </p:blipFill>
        <p:spPr>
          <a:xfrm>
            <a:off x="1554691" y="1999381"/>
            <a:ext cx="6034617" cy="4525963"/>
          </a:xfrm>
        </p:spPr>
      </p:pic>
      <p:sp>
        <p:nvSpPr>
          <p:cNvPr id="7" name="Titre 1"/>
          <p:cNvSpPr>
            <a:spLocks noGrp="1"/>
          </p:cNvSpPr>
          <p:nvPr>
            <p:ph type="title"/>
          </p:nvPr>
        </p:nvSpPr>
        <p:spPr>
          <a:xfrm>
            <a:off x="323528" y="44624"/>
            <a:ext cx="8406106" cy="1872208"/>
          </a:xfrm>
        </p:spPr>
        <p:txBody>
          <a:bodyPr>
            <a:normAutofit fontScale="90000"/>
          </a:bodyPr>
          <a:lstStyle/>
          <a:p>
            <a:r>
              <a:rPr lang="fr-FR" sz="4900" b="1" dirty="0">
                <a:solidFill>
                  <a:schemeClr val="accent6">
                    <a:lumMod val="75000"/>
                  </a:schemeClr>
                </a:solidFill>
              </a:rPr>
              <a:t>TP3 :</a:t>
            </a:r>
            <a:r>
              <a:rPr lang="fr-FR" sz="4900" dirty="0" smtClean="0">
                <a:solidFill>
                  <a:schemeClr val="accent6">
                    <a:lumMod val="75000"/>
                  </a:schemeClr>
                </a:solidFill>
              </a:rPr>
              <a:t> </a:t>
            </a:r>
            <a:r>
              <a:rPr lang="fr-FR" sz="4900" b="1" dirty="0" smtClean="0">
                <a:solidFill>
                  <a:schemeClr val="accent6">
                    <a:lumMod val="75000"/>
                  </a:schemeClr>
                </a:solidFill>
              </a:rPr>
              <a:t>Incertitude liée à un manipulateur</a:t>
            </a:r>
            <a:endParaRPr lang="fr-FR" sz="49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7504" y="44624"/>
            <a:ext cx="9036496" cy="936104"/>
          </a:xfrm>
        </p:spPr>
        <p:txBody>
          <a:bodyPr>
            <a:noAutofit/>
          </a:bodyPr>
          <a:lstStyle/>
          <a:p>
            <a:r>
              <a:rPr lang="fr-FR" sz="4000" b="1" dirty="0">
                <a:solidFill>
                  <a:schemeClr val="accent6">
                    <a:lumMod val="75000"/>
                  </a:schemeClr>
                </a:solidFill>
              </a:rPr>
              <a:t>TP3 : Inc</a:t>
            </a:r>
            <a:r>
              <a:rPr lang="fr-FR" sz="4000" b="1" dirty="0" smtClean="0">
                <a:solidFill>
                  <a:schemeClr val="accent6">
                    <a:lumMod val="75000"/>
                  </a:schemeClr>
                </a:solidFill>
              </a:rPr>
              <a:t>ertitude liée à un manipulateur</a:t>
            </a:r>
            <a:endParaRPr lang="fr-FR" sz="4000" b="1" dirty="0">
              <a:solidFill>
                <a:schemeClr val="accent6">
                  <a:lumMod val="75000"/>
                </a:schemeClr>
              </a:solidFill>
            </a:endParaRPr>
          </a:p>
        </p:txBody>
      </p:sp>
      <p:pic>
        <p:nvPicPr>
          <p:cNvPr id="5" name="Image 4"/>
          <p:cNvPicPr>
            <a:picLocks noChangeAspect="1"/>
          </p:cNvPicPr>
          <p:nvPr/>
        </p:nvPicPr>
        <p:blipFill rotWithShape="1">
          <a:blip r:embed="rId2"/>
          <a:srcRect t="31009" b="30569"/>
          <a:stretch/>
        </p:blipFill>
        <p:spPr>
          <a:xfrm>
            <a:off x="899592" y="908720"/>
            <a:ext cx="6989856" cy="3600400"/>
          </a:xfrm>
          <a:prstGeom prst="rect">
            <a:avLst/>
          </a:prstGeom>
          <a:ln>
            <a:solidFill>
              <a:schemeClr val="tx1"/>
            </a:solidFill>
          </a:ln>
        </p:spPr>
      </p:pic>
      <p:sp>
        <p:nvSpPr>
          <p:cNvPr id="6" name="Espace réservé du contenu 2"/>
          <p:cNvSpPr>
            <a:spLocks noGrp="1"/>
          </p:cNvSpPr>
          <p:nvPr>
            <p:ph idx="1"/>
          </p:nvPr>
        </p:nvSpPr>
        <p:spPr>
          <a:xfrm>
            <a:off x="107504" y="4653136"/>
            <a:ext cx="3356176" cy="648072"/>
          </a:xfrm>
        </p:spPr>
        <p:txBody>
          <a:bodyPr/>
          <a:lstStyle/>
          <a:p>
            <a:pPr marL="0" indent="0">
              <a:buNone/>
            </a:pPr>
            <a:r>
              <a:rPr lang="fr-FR" dirty="0" smtClean="0">
                <a:solidFill>
                  <a:schemeClr val="accent2">
                    <a:lumMod val="75000"/>
                  </a:schemeClr>
                </a:solidFill>
                <a:latin typeface="Times New Roman" panose="02020603050405020304" pitchFamily="18" charset="0"/>
                <a:cs typeface="Times New Roman" panose="02020603050405020304" pitchFamily="18" charset="0"/>
              </a:rPr>
              <a:t>Fichier Excel de saisie des résultats</a:t>
            </a:r>
          </a:p>
        </p:txBody>
      </p:sp>
      <p:pic>
        <p:nvPicPr>
          <p:cNvPr id="7" name="Image 1"/>
          <p:cNvPicPr>
            <a:picLocks noChangeAspect="1" noChangeArrowheads="1"/>
          </p:cNvPicPr>
          <p:nvPr/>
        </p:nvPicPr>
        <p:blipFill>
          <a:blip r:embed="rId3">
            <a:extLst>
              <a:ext uri="{28A0092B-C50C-407E-A947-70E740481C1C}">
                <a14:useLocalDpi xmlns:a14="http://schemas.microsoft.com/office/drawing/2010/main" val="0"/>
              </a:ext>
            </a:extLst>
          </a:blip>
          <a:srcRect t="24316" r="30853" b="30090"/>
          <a:stretch>
            <a:fillRect/>
          </a:stretch>
        </p:blipFill>
        <p:spPr bwMode="auto">
          <a:xfrm>
            <a:off x="3851920" y="4653136"/>
            <a:ext cx="5138807" cy="1898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01292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Id2" cstate="print"/>
          <a:srcRect/>
          <a:stretch>
            <a:fillRect/>
          </a:stretch>
        </p:blipFill>
        <p:spPr bwMode="auto">
          <a:xfrm>
            <a:off x="827584" y="1169368"/>
            <a:ext cx="7128792" cy="5688632"/>
          </a:xfrm>
          <a:prstGeom prst="rect">
            <a:avLst/>
          </a:prstGeom>
          <a:noFill/>
          <a:ln w="9525">
            <a:noFill/>
            <a:miter lim="800000"/>
            <a:headEnd/>
            <a:tailEnd/>
          </a:ln>
        </p:spPr>
      </p:pic>
      <p:sp>
        <p:nvSpPr>
          <p:cNvPr id="5" name="Titre 1"/>
          <p:cNvSpPr>
            <a:spLocks noGrp="1"/>
          </p:cNvSpPr>
          <p:nvPr>
            <p:ph type="title"/>
          </p:nvPr>
        </p:nvSpPr>
        <p:spPr>
          <a:xfrm>
            <a:off x="0" y="116632"/>
            <a:ext cx="9144000" cy="1143000"/>
          </a:xfrm>
        </p:spPr>
        <p:txBody>
          <a:bodyPr>
            <a:normAutofit/>
          </a:bodyPr>
          <a:lstStyle/>
          <a:p>
            <a:r>
              <a:rPr lang="fr-FR" b="1" dirty="0" smtClean="0">
                <a:solidFill>
                  <a:schemeClr val="accent2">
                    <a:lumMod val="75000"/>
                  </a:schemeClr>
                </a:solidFill>
              </a:rPr>
              <a:t>BOEN </a:t>
            </a:r>
            <a:r>
              <a:rPr lang="fr-FR" b="1" dirty="0">
                <a:solidFill>
                  <a:schemeClr val="accent2">
                    <a:lumMod val="75000"/>
                  </a:schemeClr>
                </a:solidFill>
              </a:rPr>
              <a:t>spécial n° 2 du 19 février 2009</a:t>
            </a:r>
          </a:p>
        </p:txBody>
      </p:sp>
    </p:spTree>
    <p:extLst>
      <p:ext uri="{BB962C8B-B14F-4D97-AF65-F5344CB8AC3E}">
        <p14:creationId xmlns:p14="http://schemas.microsoft.com/office/powerpoint/2010/main" val="31740812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a:bodyPr>
          <a:lstStyle/>
          <a:p>
            <a:r>
              <a:rPr lang="fr-FR" b="1" dirty="0" smtClean="0">
                <a:solidFill>
                  <a:schemeClr val="accent2">
                    <a:lumMod val="75000"/>
                  </a:schemeClr>
                </a:solidFill>
              </a:rPr>
              <a:t>Exemples de résultats d’élèves</a:t>
            </a:r>
            <a:endParaRPr lang="fr-FR" b="1" dirty="0">
              <a:solidFill>
                <a:schemeClr val="accent2">
                  <a:lumMod val="75000"/>
                </a:schemeClr>
              </a:solidFill>
            </a:endParaRPr>
          </a:p>
        </p:txBody>
      </p:sp>
      <p:sp>
        <p:nvSpPr>
          <p:cNvPr id="7" name="Espace réservé du contenu 2"/>
          <p:cNvSpPr txBox="1">
            <a:spLocks/>
          </p:cNvSpPr>
          <p:nvPr/>
        </p:nvSpPr>
        <p:spPr>
          <a:xfrm>
            <a:off x="457200" y="4074162"/>
            <a:ext cx="4834880" cy="648072"/>
          </a:xfrm>
          <a:prstGeom prst="rect">
            <a:avLst/>
          </a:prstGeom>
          <a:solidFill>
            <a:schemeClr val="accent3">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accent2">
                    <a:lumMod val="75000"/>
                  </a:schemeClr>
                </a:solidFill>
                <a:latin typeface="Times New Roman" panose="02020603050405020304" pitchFamily="18" charset="0"/>
                <a:cs typeface="Times New Roman" panose="02020603050405020304" pitchFamily="18" charset="0"/>
              </a:rPr>
              <a:t>Résultats du binôme 2 :</a:t>
            </a:r>
          </a:p>
        </p:txBody>
      </p:sp>
      <p:pic>
        <p:nvPicPr>
          <p:cNvPr id="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8283" r="26022" b="37465"/>
          <a:stretch/>
        </p:blipFill>
        <p:spPr bwMode="auto">
          <a:xfrm>
            <a:off x="1692000" y="4799469"/>
            <a:ext cx="5347270" cy="201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
          <p:cNvPicPr>
            <a:picLocks noChangeAspect="1" noChangeArrowheads="1"/>
          </p:cNvPicPr>
          <p:nvPr/>
        </p:nvPicPr>
        <p:blipFill rotWithShape="1">
          <a:blip r:embed="rId3">
            <a:extLst>
              <a:ext uri="{28A0092B-C50C-407E-A947-70E740481C1C}">
                <a14:useLocalDpi xmlns:a14="http://schemas.microsoft.com/office/drawing/2010/main" val="0"/>
              </a:ext>
            </a:extLst>
          </a:blip>
          <a:srcRect t="25122" r="30937" b="31003"/>
          <a:stretch/>
        </p:blipFill>
        <p:spPr bwMode="auto">
          <a:xfrm>
            <a:off x="1692000" y="2204864"/>
            <a:ext cx="5338886" cy="190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space réservé du contenu 2"/>
          <p:cNvSpPr txBox="1">
            <a:spLocks/>
          </p:cNvSpPr>
          <p:nvPr/>
        </p:nvSpPr>
        <p:spPr>
          <a:xfrm>
            <a:off x="457200" y="1412776"/>
            <a:ext cx="5122912" cy="648072"/>
          </a:xfrm>
          <a:prstGeom prst="rect">
            <a:avLst/>
          </a:prstGeom>
          <a:solidFill>
            <a:schemeClr val="accent3">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dirty="0" smtClean="0">
                <a:solidFill>
                  <a:schemeClr val="accent2">
                    <a:lumMod val="75000"/>
                  </a:schemeClr>
                </a:solidFill>
                <a:latin typeface="Times New Roman" panose="02020603050405020304" pitchFamily="18" charset="0"/>
                <a:cs typeface="Times New Roman" panose="02020603050405020304" pitchFamily="18" charset="0"/>
              </a:rPr>
              <a:t>Résultats du binôme 1 :</a:t>
            </a:r>
          </a:p>
        </p:txBody>
      </p:sp>
    </p:spTree>
    <p:extLst>
      <p:ext uri="{BB962C8B-B14F-4D97-AF65-F5344CB8AC3E}">
        <p14:creationId xmlns:p14="http://schemas.microsoft.com/office/powerpoint/2010/main" val="2512000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dirty="0">
                <a:solidFill>
                  <a:schemeClr val="accent1">
                    <a:lumMod val="40000"/>
                    <a:lumOff val="60000"/>
                  </a:schemeClr>
                </a:solidFill>
                <a:latin typeface="+mj-lt"/>
              </a:rPr>
              <a:t>TP2 : 	Pourquoi les hublots des sous-marins  		sont-ils épais ?</a:t>
            </a:r>
          </a:p>
          <a:p>
            <a:pPr>
              <a:tabLst>
                <a:tab pos="1428750" algn="l"/>
              </a:tabLst>
            </a:pPr>
            <a:r>
              <a:rPr lang="fr-FR" dirty="0">
                <a:solidFill>
                  <a:schemeClr val="accent1">
                    <a:lumMod val="40000"/>
                    <a:lumOff val="60000"/>
                  </a:schemeClr>
                </a:solidFill>
                <a:latin typeface="+mj-lt"/>
              </a:rPr>
              <a:t>Analyse des résultats du TP2</a:t>
            </a:r>
          </a:p>
          <a:p>
            <a:pPr>
              <a:tabLst>
                <a:tab pos="1428750" algn="l"/>
              </a:tabLst>
            </a:pPr>
            <a:r>
              <a:rPr lang="fr-FR" dirty="0" smtClean="0">
                <a:solidFill>
                  <a:schemeClr val="accent6">
                    <a:lumMod val="20000"/>
                    <a:lumOff val="80000"/>
                  </a:schemeClr>
                </a:solidFill>
                <a:latin typeface="+mj-lt"/>
              </a:rPr>
              <a:t>TP3 : 	</a:t>
            </a:r>
            <a:r>
              <a:rPr lang="fr-FR" dirty="0">
                <a:solidFill>
                  <a:schemeClr val="accent6">
                    <a:lumMod val="20000"/>
                    <a:lumOff val="80000"/>
                  </a:schemeClr>
                </a:solidFill>
                <a:latin typeface="+mj-lt"/>
              </a:rPr>
              <a:t>Incertitude</a:t>
            </a:r>
            <a:r>
              <a:rPr lang="fr-FR" dirty="0" smtClean="0">
                <a:solidFill>
                  <a:schemeClr val="accent6">
                    <a:lumMod val="20000"/>
                    <a:lumOff val="80000"/>
                  </a:schemeClr>
                </a:solidFill>
                <a:latin typeface="+mj-lt"/>
              </a:rPr>
              <a:t> liée à un manipulateur</a:t>
            </a:r>
          </a:p>
          <a:p>
            <a:r>
              <a:rPr lang="fr-FR" b="1" dirty="0" smtClean="0">
                <a:solidFill>
                  <a:schemeClr val="accent6">
                    <a:lumMod val="75000"/>
                  </a:schemeClr>
                </a:solidFill>
                <a:latin typeface="+mj-lt"/>
              </a:rPr>
              <a:t>Analyse des résultats du TP3</a:t>
            </a:r>
          </a:p>
          <a:p>
            <a:r>
              <a:rPr lang="fr-FR" dirty="0" smtClean="0">
                <a:solidFill>
                  <a:schemeClr val="accent1">
                    <a:lumMod val="20000"/>
                    <a:lumOff val="80000"/>
                  </a:schemeClr>
                </a:solidFill>
                <a:latin typeface="+mj-lt"/>
              </a:rPr>
              <a:t>Retour sur le TP2</a:t>
            </a:r>
          </a:p>
          <a:p>
            <a:r>
              <a:rPr lang="fr-FR" dirty="0" smtClean="0">
                <a:solidFill>
                  <a:srgbClr val="FFCCCC"/>
                </a:solidFill>
                <a:latin typeface="+mj-lt"/>
              </a:rPr>
              <a:t>Conclusion </a:t>
            </a:r>
            <a:endParaRPr lang="fr-FR" dirty="0">
              <a:solidFill>
                <a:srgbClr val="FFCCCC"/>
              </a:solidFill>
              <a:latin typeface="+mj-lt"/>
            </a:endParaRPr>
          </a:p>
        </p:txBody>
      </p:sp>
    </p:spTree>
    <p:extLst>
      <p:ext uri="{BB962C8B-B14F-4D97-AF65-F5344CB8AC3E}">
        <p14:creationId xmlns:p14="http://schemas.microsoft.com/office/powerpoint/2010/main" val="5978852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b="1" dirty="0" smtClean="0">
                <a:solidFill>
                  <a:schemeClr val="accent6">
                    <a:lumMod val="75000"/>
                  </a:schemeClr>
                </a:solidFill>
              </a:rPr>
              <a:t>Analyse des résultats du TP3</a:t>
            </a:r>
            <a:endParaRPr lang="fr-FR" b="1" dirty="0">
              <a:solidFill>
                <a:schemeClr val="accent6">
                  <a:lumMod val="75000"/>
                </a:schemeClr>
              </a:solidFill>
            </a:endParaRPr>
          </a:p>
        </p:txBody>
      </p:sp>
      <p:sp>
        <p:nvSpPr>
          <p:cNvPr id="3" name="Espace réservé du contenu 2"/>
          <p:cNvSpPr>
            <a:spLocks noGrp="1"/>
          </p:cNvSpPr>
          <p:nvPr>
            <p:ph idx="1"/>
          </p:nvPr>
        </p:nvSpPr>
        <p:spPr>
          <a:xfrm>
            <a:off x="457200" y="1600200"/>
            <a:ext cx="8686800" cy="4525963"/>
          </a:xfrm>
        </p:spPr>
        <p:txBody>
          <a:bodyPr>
            <a:normAutofit lnSpcReduction="10000"/>
          </a:bodyPr>
          <a:lstStyle/>
          <a:p>
            <a:r>
              <a:rPr lang="fr-FR" sz="2400" dirty="0" smtClean="0">
                <a:solidFill>
                  <a:schemeClr val="accent2">
                    <a:lumMod val="75000"/>
                  </a:schemeClr>
                </a:solidFill>
                <a:latin typeface="+mj-lt"/>
              </a:rPr>
              <a:t>Les mesures du volume se répartissent selon une distribution théorique que l’on peut considérer comme normale, d’espérance mathématique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et d’écart type </a:t>
            </a:r>
            <a:r>
              <a:rPr lang="el-GR" sz="2400" dirty="0" smtClean="0">
                <a:solidFill>
                  <a:schemeClr val="accent2">
                    <a:lumMod val="75000"/>
                  </a:schemeClr>
                </a:solidFill>
                <a:latin typeface="+mj-lt"/>
              </a:rPr>
              <a:t>σ</a:t>
            </a:r>
            <a:r>
              <a:rPr lang="fr-FR" sz="2400" dirty="0" smtClean="0">
                <a:solidFill>
                  <a:schemeClr val="accent2">
                    <a:lumMod val="75000"/>
                  </a:schemeClr>
                </a:solidFill>
                <a:latin typeface="+mj-lt"/>
              </a:rPr>
              <a:t>.</a:t>
            </a:r>
          </a:p>
          <a:p>
            <a:pPr>
              <a:spcBef>
                <a:spcPts val="1200"/>
              </a:spcBef>
            </a:pPr>
            <a:r>
              <a:rPr lang="fr-FR" sz="2400" dirty="0" smtClean="0">
                <a:solidFill>
                  <a:schemeClr val="accent2">
                    <a:lumMod val="75000"/>
                  </a:schemeClr>
                </a:solidFill>
                <a:latin typeface="+mj-lt"/>
              </a:rPr>
              <a:t>Or on ne connait pas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et on cherche à l’évaluer.</a:t>
            </a:r>
          </a:p>
          <a:p>
            <a:pPr>
              <a:spcBef>
                <a:spcPts val="1200"/>
              </a:spcBef>
            </a:pPr>
            <a:r>
              <a:rPr lang="fr-FR" sz="2400" dirty="0" smtClean="0">
                <a:solidFill>
                  <a:schemeClr val="accent2">
                    <a:lumMod val="75000"/>
                  </a:schemeClr>
                </a:solidFill>
                <a:latin typeface="+mj-lt"/>
              </a:rPr>
              <a:t>Si on a une seule mesure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du volume,</a:t>
            </a:r>
            <a:r>
              <a:rPr lang="fr-FR" sz="2400" i="1" dirty="0" smtClean="0">
                <a:solidFill>
                  <a:schemeClr val="accent2">
                    <a:lumMod val="75000"/>
                  </a:schemeClr>
                </a:solidFill>
                <a:latin typeface="+mj-lt"/>
              </a:rPr>
              <a:t> </a:t>
            </a:r>
            <a:r>
              <a:rPr lang="fr-FR" sz="2400" dirty="0" smtClean="0">
                <a:solidFill>
                  <a:schemeClr val="accent2">
                    <a:lumMod val="75000"/>
                  </a:schemeClr>
                </a:solidFill>
                <a:latin typeface="+mj-lt"/>
              </a:rPr>
              <a:t>on admet (en faisant confiance au hasard)  que :</a:t>
            </a:r>
          </a:p>
          <a:p>
            <a:pPr indent="14288" algn="ctr">
              <a:spcBef>
                <a:spcPts val="0"/>
              </a:spcBef>
              <a:buNone/>
            </a:pP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appartient à [</a:t>
            </a:r>
            <a:r>
              <a:rPr lang="fr-FR" sz="2400" i="1" dirty="0" smtClean="0">
                <a:solidFill>
                  <a:schemeClr val="accent2">
                    <a:lumMod val="75000"/>
                  </a:schemeClr>
                </a:solidFill>
                <a:latin typeface="+mj-lt"/>
              </a:rPr>
              <a:t>V</a:t>
            </a:r>
            <a:r>
              <a:rPr lang="en-GB" sz="2400" dirty="0">
                <a:solidFill>
                  <a:schemeClr val="accent2">
                    <a:lumMod val="75000"/>
                  </a:schemeClr>
                </a:solidFill>
                <a:latin typeface="+mj-lt"/>
                <a:sym typeface="Symbol"/>
              </a:rPr>
              <a:t></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au niveau de confiance de 95 % </a:t>
            </a:r>
          </a:p>
          <a:p>
            <a:pPr indent="14288">
              <a:spcBef>
                <a:spcPts val="0"/>
              </a:spcBef>
              <a:buNone/>
            </a:pPr>
            <a:r>
              <a:rPr lang="fr-FR" sz="2400" dirty="0" smtClean="0">
                <a:solidFill>
                  <a:schemeClr val="accent2">
                    <a:lumMod val="75000"/>
                  </a:schemeClr>
                </a:solidFill>
                <a:latin typeface="+mj-lt"/>
              </a:rPr>
              <a:t>ou encore </a:t>
            </a:r>
          </a:p>
          <a:p>
            <a:pPr indent="14288" algn="ctr">
              <a:spcBef>
                <a:spcPts val="0"/>
              </a:spcBef>
              <a:buNone/>
            </a:pP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appartient à [</a:t>
            </a:r>
            <a:r>
              <a:rPr lang="fr-FR" sz="2400" i="1" dirty="0" smtClean="0">
                <a:solidFill>
                  <a:schemeClr val="accent2">
                    <a:lumMod val="75000"/>
                  </a:schemeClr>
                </a:solidFill>
                <a:latin typeface="+mj-lt"/>
              </a:rPr>
              <a:t>v</a:t>
            </a:r>
            <a:r>
              <a:rPr lang="en-GB" sz="2400" dirty="0">
                <a:solidFill>
                  <a:schemeClr val="accent2">
                    <a:lumMod val="75000"/>
                  </a:schemeClr>
                </a:solidFill>
                <a:latin typeface="+mj-lt"/>
                <a:sym typeface="Symbol"/>
              </a:rPr>
              <a:t></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au </a:t>
            </a:r>
            <a:r>
              <a:rPr lang="fr-FR" sz="2400" dirty="0">
                <a:solidFill>
                  <a:schemeClr val="accent2">
                    <a:lumMod val="75000"/>
                  </a:schemeClr>
                </a:solidFill>
                <a:latin typeface="+mj-lt"/>
              </a:rPr>
              <a:t>niveau de confiance de 95 %</a:t>
            </a:r>
            <a:endParaRPr lang="fr-FR" sz="2400" i="1" dirty="0" smtClean="0">
              <a:solidFill>
                <a:schemeClr val="accent2">
                  <a:lumMod val="75000"/>
                </a:schemeClr>
              </a:solidFill>
              <a:latin typeface="+mj-lt"/>
            </a:endParaRPr>
          </a:p>
          <a:p>
            <a:pPr>
              <a:spcBef>
                <a:spcPts val="1800"/>
              </a:spcBef>
            </a:pPr>
            <a:r>
              <a:rPr lang="fr-FR" sz="2400" dirty="0" smtClean="0">
                <a:solidFill>
                  <a:schemeClr val="accent2">
                    <a:lumMod val="75000"/>
                  </a:schemeClr>
                </a:solidFill>
                <a:latin typeface="+mj-lt"/>
              </a:rPr>
              <a:t>[</a:t>
            </a:r>
            <a:r>
              <a:rPr lang="fr-FR" sz="2400" i="1" dirty="0" smtClean="0">
                <a:solidFill>
                  <a:schemeClr val="accent2">
                    <a:lumMod val="75000"/>
                  </a:schemeClr>
                </a:solidFill>
                <a:latin typeface="+mj-lt"/>
              </a:rPr>
              <a:t>v</a:t>
            </a:r>
            <a:r>
              <a:rPr lang="en-GB" sz="2400" dirty="0">
                <a:solidFill>
                  <a:schemeClr val="accent2">
                    <a:lumMod val="75000"/>
                  </a:schemeClr>
                </a:solidFill>
                <a:latin typeface="+mj-lt"/>
                <a:sym typeface="Symbol"/>
              </a:rPr>
              <a:t></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a:t>
            </a:r>
            <a:r>
              <a:rPr lang="fr-FR" sz="2400" i="1" dirty="0" smtClean="0">
                <a:solidFill>
                  <a:schemeClr val="accent2">
                    <a:lumMod val="75000"/>
                  </a:schemeClr>
                </a:solidFill>
                <a:latin typeface="+mj-lt"/>
              </a:rPr>
              <a:t>v </a:t>
            </a:r>
            <a:r>
              <a:rPr lang="fr-FR" sz="2400" dirty="0" smtClean="0">
                <a:solidFill>
                  <a:schemeClr val="accent2">
                    <a:lumMod val="75000"/>
                  </a:schemeClr>
                </a:solidFill>
                <a:latin typeface="+mj-lt"/>
              </a:rPr>
              <a:t>+2</a:t>
            </a:r>
            <a:r>
              <a:rPr lang="el-GR" sz="2400" dirty="0" smtClean="0">
                <a:solidFill>
                  <a:schemeClr val="accent2">
                    <a:lumMod val="75000"/>
                  </a:schemeClr>
                </a:solidFill>
                <a:latin typeface="+mj-lt"/>
              </a:rPr>
              <a:t> σ</a:t>
            </a:r>
            <a:r>
              <a:rPr lang="fr-FR" sz="2400" dirty="0" smtClean="0">
                <a:solidFill>
                  <a:schemeClr val="accent2">
                    <a:lumMod val="75000"/>
                  </a:schemeClr>
                </a:solidFill>
                <a:latin typeface="+mj-lt"/>
              </a:rPr>
              <a:t>] est un </a:t>
            </a:r>
            <a:r>
              <a:rPr lang="fr-FR" sz="2400" b="1" dirty="0" smtClean="0">
                <a:solidFill>
                  <a:schemeClr val="accent2">
                    <a:lumMod val="75000"/>
                  </a:schemeClr>
                </a:solidFill>
                <a:latin typeface="+mj-lt"/>
              </a:rPr>
              <a:t>intervalle de confiance</a:t>
            </a:r>
            <a:r>
              <a:rPr lang="fr-FR" sz="2400" dirty="0" smtClean="0">
                <a:solidFill>
                  <a:schemeClr val="accent2">
                    <a:lumMod val="75000"/>
                  </a:schemeClr>
                </a:solidFill>
                <a:latin typeface="+mj-lt"/>
              </a:rPr>
              <a:t> de </a:t>
            </a:r>
            <a:r>
              <a:rPr lang="fr-FR" sz="2400" i="1" dirty="0" smtClean="0">
                <a:solidFill>
                  <a:schemeClr val="accent2">
                    <a:lumMod val="75000"/>
                  </a:schemeClr>
                </a:solidFill>
                <a:latin typeface="+mj-lt"/>
              </a:rPr>
              <a:t>V</a:t>
            </a:r>
            <a:r>
              <a:rPr lang="fr-FR" sz="2400" dirty="0" smtClean="0">
                <a:solidFill>
                  <a:schemeClr val="accent2">
                    <a:lumMod val="75000"/>
                  </a:schemeClr>
                </a:solidFill>
                <a:latin typeface="+mj-lt"/>
              </a:rPr>
              <a:t> au niveau de confiance de 95 % (ou au seuil de de confiance de 5 %)</a:t>
            </a:r>
          </a:p>
          <a:p>
            <a:endParaRPr lang="fr-FR" sz="2400" dirty="0" smtClean="0"/>
          </a:p>
          <a:p>
            <a:endParaRPr lang="fr-FR" sz="2400" dirty="0" smtClean="0"/>
          </a:p>
          <a:p>
            <a:endParaRPr lang="fr-F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p>
            <a:r>
              <a:rPr lang="fr-FR" b="1" dirty="0" smtClean="0">
                <a:solidFill>
                  <a:schemeClr val="accent2">
                    <a:lumMod val="75000"/>
                  </a:schemeClr>
                </a:solidFill>
                <a:latin typeface="Times New Roman" panose="02020603050405020304" pitchFamily="18" charset="0"/>
                <a:cs typeface="Times New Roman" panose="02020603050405020304" pitchFamily="18" charset="0"/>
              </a:rPr>
              <a:t>Interprétation du volume trouvé</a:t>
            </a:r>
            <a:endParaRPr lang="fr-FR" b="1" dirty="0">
              <a:solidFill>
                <a:schemeClr val="accent2">
                  <a:lumMod val="75000"/>
                </a:schemeClr>
              </a:solidFill>
              <a:latin typeface="Times New Roman" panose="02020603050405020304" pitchFamily="18" charset="0"/>
              <a:cs typeface="Times New Roman" panose="02020603050405020304" pitchFamily="18" charset="0"/>
            </a:endParaRPr>
          </a:p>
        </p:txBody>
      </p:sp>
      <p:sp>
        <p:nvSpPr>
          <p:cNvPr id="3" name="Espace réservé du contenu 2"/>
          <p:cNvSpPr>
            <a:spLocks noGrp="1"/>
          </p:cNvSpPr>
          <p:nvPr>
            <p:ph idx="1"/>
          </p:nvPr>
        </p:nvSpPr>
        <p:spPr>
          <a:xfrm>
            <a:off x="179512" y="5528668"/>
            <a:ext cx="8893652" cy="1008112"/>
          </a:xfrm>
        </p:spPr>
        <p:txBody>
          <a:bodyPr>
            <a:normAutofit/>
          </a:bodyPr>
          <a:lstStyle/>
          <a:p>
            <a:pPr algn="ctr">
              <a:spcBef>
                <a:spcPts val="1800"/>
              </a:spcBef>
              <a:buNone/>
            </a:pPr>
            <a:r>
              <a:rPr lang="fr-FR" sz="3000" i="1" dirty="0" smtClean="0">
                <a:solidFill>
                  <a:srgbClr val="FF0000"/>
                </a:solidFill>
                <a:latin typeface="+mj-lt"/>
              </a:rPr>
              <a:t>V</a:t>
            </a:r>
            <a:r>
              <a:rPr lang="fr-FR" sz="3000" dirty="0" smtClean="0">
                <a:solidFill>
                  <a:srgbClr val="FF0000"/>
                </a:solidFill>
                <a:latin typeface="+mj-lt"/>
              </a:rPr>
              <a:t> = (25,04 ± 0,32) </a:t>
            </a:r>
            <a:r>
              <a:rPr lang="fr-FR" sz="3000" dirty="0" err="1" smtClean="0">
                <a:solidFill>
                  <a:srgbClr val="FF0000"/>
                </a:solidFill>
                <a:latin typeface="+mj-lt"/>
              </a:rPr>
              <a:t>mL</a:t>
            </a:r>
            <a:r>
              <a:rPr lang="fr-FR" sz="3000" dirty="0" smtClean="0">
                <a:solidFill>
                  <a:srgbClr val="FF0000"/>
                </a:solidFill>
                <a:latin typeface="+mj-lt"/>
              </a:rPr>
              <a:t> </a:t>
            </a:r>
            <a:r>
              <a:rPr lang="fr-FR" sz="3000" dirty="0" smtClean="0">
                <a:latin typeface="+mj-lt"/>
              </a:rPr>
              <a:t/>
            </a:r>
            <a:br>
              <a:rPr lang="fr-FR" sz="3000" dirty="0" smtClean="0">
                <a:latin typeface="+mj-lt"/>
              </a:rPr>
            </a:br>
            <a:r>
              <a:rPr lang="fr-FR" sz="3000" dirty="0" smtClean="0">
                <a:solidFill>
                  <a:srgbClr val="FF0000"/>
                </a:solidFill>
                <a:latin typeface="+mj-lt"/>
              </a:rPr>
              <a:t>au niveau de confiance de 95%</a:t>
            </a:r>
            <a:endParaRPr lang="fr-FR" sz="3000" dirty="0">
              <a:solidFill>
                <a:srgbClr val="FF0000"/>
              </a:solidFill>
              <a:latin typeface="+mj-lt"/>
            </a:endParaRPr>
          </a:p>
        </p:txBody>
      </p:sp>
      <p:pic>
        <p:nvPicPr>
          <p:cNvPr id="4" name="Image 1"/>
          <p:cNvPicPr>
            <a:picLocks noChangeAspect="1" noChangeArrowheads="1"/>
          </p:cNvPicPr>
          <p:nvPr/>
        </p:nvPicPr>
        <p:blipFill rotWithShape="1">
          <a:blip r:embed="rId2">
            <a:extLst>
              <a:ext uri="{28A0092B-C50C-407E-A947-70E740481C1C}">
                <a14:useLocalDpi xmlns:a14="http://schemas.microsoft.com/office/drawing/2010/main" val="0"/>
              </a:ext>
            </a:extLst>
          </a:blip>
          <a:srcRect t="25122" r="30937" b="31003"/>
          <a:stretch/>
        </p:blipFill>
        <p:spPr bwMode="auto">
          <a:xfrm>
            <a:off x="1691680" y="1723231"/>
            <a:ext cx="5338886" cy="1904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txBox="1">
            <a:spLocks/>
          </p:cNvSpPr>
          <p:nvPr/>
        </p:nvSpPr>
        <p:spPr>
          <a:xfrm>
            <a:off x="125174" y="3975175"/>
            <a:ext cx="8893652" cy="1542058"/>
          </a:xfrm>
          <a:prstGeom prst="rect">
            <a:avLst/>
          </a:prstGeom>
          <a:solidFill>
            <a:schemeClr val="accent3">
              <a:lumMod val="20000"/>
              <a:lumOff val="80000"/>
            </a:schemeClr>
          </a:solid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3000" dirty="0" smtClean="0">
                <a:solidFill>
                  <a:schemeClr val="accent2">
                    <a:lumMod val="75000"/>
                  </a:schemeClr>
                </a:solidFill>
                <a:latin typeface="+mj-lt"/>
              </a:rPr>
              <a:t>Le volume </a:t>
            </a:r>
            <a:r>
              <a:rPr lang="fr-FR" sz="3000" i="1" dirty="0" smtClean="0">
                <a:solidFill>
                  <a:schemeClr val="accent2">
                    <a:lumMod val="75000"/>
                  </a:schemeClr>
                </a:solidFill>
                <a:latin typeface="+mj-lt"/>
              </a:rPr>
              <a:t>V</a:t>
            </a:r>
            <a:r>
              <a:rPr lang="fr-FR" sz="3000" dirty="0" smtClean="0">
                <a:solidFill>
                  <a:schemeClr val="accent2">
                    <a:lumMod val="75000"/>
                  </a:schemeClr>
                </a:solidFill>
                <a:latin typeface="+mj-lt"/>
              </a:rPr>
              <a:t> de l’éprouvette trouvé à la température de 23,1°C dans l’expérience du binôme 1, s’exprime alors sous la forme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b="1" dirty="0" smtClean="0">
                <a:solidFill>
                  <a:schemeClr val="accent2">
                    <a:lumMod val="75000"/>
                  </a:schemeClr>
                </a:solidFill>
              </a:rPr>
              <a:t>Pourquoi l’écart type corrigé ?</a:t>
            </a:r>
            <a:endParaRPr lang="fr-FR" b="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179512" y="1124744"/>
                <a:ext cx="8856984" cy="5616624"/>
              </a:xfrm>
            </p:spPr>
            <p:txBody>
              <a:bodyPr/>
              <a:lstStyle/>
              <a:p>
                <a:pPr marL="0" indent="0">
                  <a:buNone/>
                </a:pPr>
                <a:r>
                  <a:rPr lang="fr-FR" sz="2400" dirty="0">
                    <a:solidFill>
                      <a:schemeClr val="accent2">
                        <a:lumMod val="75000"/>
                      </a:schemeClr>
                    </a:solidFill>
                    <a:latin typeface="Times New Roman" panose="02020603050405020304" pitchFamily="18" charset="0"/>
                    <a:cs typeface="Times New Roman" panose="02020603050405020304" pitchFamily="18" charset="0"/>
                  </a:rPr>
                  <a:t>Si on pouvait faire toutes les </a:t>
                </a:r>
                <a:r>
                  <a:rPr lang="fr-FR" sz="2400" dirty="0" smtClean="0">
                    <a:solidFill>
                      <a:schemeClr val="accent2">
                        <a:lumMod val="75000"/>
                      </a:schemeClr>
                    </a:solidFill>
                    <a:latin typeface="Times New Roman" panose="02020603050405020304" pitchFamily="18" charset="0"/>
                    <a:cs typeface="Times New Roman" panose="02020603050405020304" pitchFamily="18" charset="0"/>
                  </a:rPr>
                  <a:t>manipulations possibles de l'expérience </a:t>
                </a:r>
                <a:r>
                  <a:rPr lang="fr-FR" sz="2400" dirty="0">
                    <a:solidFill>
                      <a:schemeClr val="accent2">
                        <a:lumMod val="75000"/>
                      </a:schemeClr>
                    </a:solidFill>
                    <a:latin typeface="Times New Roman" panose="02020603050405020304" pitchFamily="18" charset="0"/>
                    <a:cs typeface="Times New Roman" panose="02020603050405020304" pitchFamily="18" charset="0"/>
                  </a:rPr>
                  <a:t>du </a:t>
                </a:r>
                <a:r>
                  <a:rPr lang="fr-FR" sz="2400" dirty="0" smtClean="0">
                    <a:solidFill>
                      <a:schemeClr val="accent2">
                        <a:lumMod val="75000"/>
                      </a:schemeClr>
                    </a:solidFill>
                    <a:latin typeface="Times New Roman" panose="02020603050405020304" pitchFamily="18" charset="0"/>
                    <a:cs typeface="Times New Roman" panose="02020603050405020304" pitchFamily="18" charset="0"/>
                  </a:rPr>
                  <a:t>TP </a:t>
                </a:r>
                <a:r>
                  <a:rPr lang="fr-FR" sz="2400" dirty="0">
                    <a:solidFill>
                      <a:schemeClr val="accent2">
                        <a:lumMod val="75000"/>
                      </a:schemeClr>
                    </a:solidFill>
                    <a:latin typeface="Times New Roman" panose="02020603050405020304" pitchFamily="18" charset="0"/>
                    <a:cs typeface="Times New Roman" panose="02020603050405020304" pitchFamily="18" charset="0"/>
                  </a:rPr>
                  <a:t>précédent, les résultats du calcul du volume d'eau fluctueraient avec un certain écart type, noté </a:t>
                </a:r>
                <a:r>
                  <a:rPr lang="fr-FR" sz="2400" dirty="0">
                    <a:solidFill>
                      <a:schemeClr val="accent2">
                        <a:lumMod val="75000"/>
                      </a:schemeClr>
                    </a:solidFill>
                    <a:latin typeface="Symbol" panose="05050102010706020507" pitchFamily="18" charset="2"/>
                    <a:cs typeface="Times New Roman" panose="02020603050405020304" pitchFamily="18" charset="0"/>
                  </a:rPr>
                  <a:t>s</a:t>
                </a:r>
                <a:r>
                  <a:rPr lang="fr-FR" sz="2400" dirty="0">
                    <a:solidFill>
                      <a:schemeClr val="accent2">
                        <a:lumMod val="75000"/>
                      </a:schemeClr>
                    </a:solidFill>
                    <a:latin typeface="Times New Roman" panose="02020603050405020304" pitchFamily="18" charset="0"/>
                    <a:cs typeface="Times New Roman" panose="02020603050405020304" pitchFamily="18" charset="0"/>
                  </a:rPr>
                  <a:t>, qui mesure la dispersion autour de </a:t>
                </a:r>
                <a:r>
                  <a:rPr lang="fr-FR" sz="2400" dirty="0">
                    <a:solidFill>
                      <a:schemeClr val="accent2">
                        <a:lumMod val="75000"/>
                      </a:schemeClr>
                    </a:solidFill>
                    <a:latin typeface="+mj-lt"/>
                    <a:cs typeface="Times New Roman" panose="02020603050405020304" pitchFamily="18" charset="0"/>
                  </a:rPr>
                  <a:t>leur moyenne </a:t>
                </a:r>
                <a:r>
                  <a:rPr lang="fr-FR" sz="2400" i="1" dirty="0" smtClean="0">
                    <a:solidFill>
                      <a:schemeClr val="accent2">
                        <a:lumMod val="75000"/>
                      </a:schemeClr>
                    </a:solidFill>
                    <a:latin typeface="+mj-lt"/>
                    <a:cs typeface="Times New Roman" panose="02020603050405020304" pitchFamily="18" charset="0"/>
                  </a:rPr>
                  <a:t>V</a:t>
                </a:r>
                <a:r>
                  <a:rPr lang="fr-FR" sz="2400" dirty="0" smtClean="0">
                    <a:solidFill>
                      <a:schemeClr val="accent2">
                        <a:lumMod val="75000"/>
                      </a:schemeClr>
                    </a:solidFill>
                    <a:latin typeface="+mj-lt"/>
                    <a:cs typeface="Times New Roman" panose="02020603050405020304" pitchFamily="18" charset="0"/>
                  </a:rPr>
                  <a:t>, la mesure cherchée. </a:t>
                </a:r>
              </a:p>
              <a:p>
                <a:pPr marL="0" indent="0" algn="ctr">
                  <a:buNone/>
                </a:pPr>
                <a:r>
                  <a:rPr lang="fr-FR" sz="2400" b="1" dirty="0" smtClean="0">
                    <a:solidFill>
                      <a:schemeClr val="accent2">
                        <a:lumMod val="75000"/>
                      </a:schemeClr>
                    </a:solidFill>
                    <a:latin typeface="+mj-lt"/>
                    <a:cs typeface="Times New Roman" panose="02020603050405020304" pitchFamily="18" charset="0"/>
                  </a:rPr>
                  <a:t>On cherche à évaluer</a:t>
                </a:r>
                <a:r>
                  <a:rPr lang="fr-FR" sz="2400" b="1" i="1" dirty="0" smtClean="0">
                    <a:solidFill>
                      <a:schemeClr val="accent2">
                        <a:lumMod val="75000"/>
                      </a:schemeClr>
                    </a:solidFill>
                    <a:latin typeface="+mj-lt"/>
                    <a:cs typeface="Times New Roman" panose="02020603050405020304" pitchFamily="18" charset="0"/>
                  </a:rPr>
                  <a:t> V</a:t>
                </a:r>
                <a:r>
                  <a:rPr lang="fr-FR" sz="2400" b="1" dirty="0" smtClean="0">
                    <a:solidFill>
                      <a:schemeClr val="accent2">
                        <a:lumMod val="75000"/>
                      </a:schemeClr>
                    </a:solidFill>
                    <a:latin typeface="+mj-lt"/>
                    <a:cs typeface="Times New Roman" panose="02020603050405020304" pitchFamily="18" charset="0"/>
                  </a:rPr>
                  <a:t> et </a:t>
                </a:r>
                <a:r>
                  <a:rPr lang="fr-FR" sz="2400" b="1" dirty="0">
                    <a:solidFill>
                      <a:schemeClr val="accent2">
                        <a:lumMod val="75000"/>
                      </a:schemeClr>
                    </a:solidFill>
                    <a:latin typeface="Symbol" panose="05050102010706020507" pitchFamily="18" charset="2"/>
                    <a:cs typeface="Times New Roman" panose="02020603050405020304" pitchFamily="18" charset="0"/>
                  </a:rPr>
                  <a:t>s</a:t>
                </a:r>
                <a:r>
                  <a:rPr lang="fr-FR" sz="2400" b="1" dirty="0" smtClean="0">
                    <a:solidFill>
                      <a:schemeClr val="accent2">
                        <a:lumMod val="75000"/>
                      </a:schemeClr>
                    </a:solidFill>
                    <a:latin typeface="+mj-lt"/>
                    <a:cs typeface="Times New Roman" panose="02020603050405020304" pitchFamily="18" charset="0"/>
                  </a:rPr>
                  <a:t>.</a:t>
                </a:r>
              </a:p>
              <a:p>
                <a:pPr marL="0" indent="0">
                  <a:buNone/>
                </a:pPr>
                <a:r>
                  <a:rPr lang="fr-FR" sz="2400" dirty="0">
                    <a:solidFill>
                      <a:schemeClr val="accent2">
                        <a:lumMod val="75000"/>
                      </a:schemeClr>
                    </a:solidFill>
                    <a:latin typeface="+mj-lt"/>
                  </a:rPr>
                  <a:t>Dans le cadre du </a:t>
                </a:r>
                <a:r>
                  <a:rPr lang="fr-FR" sz="2400" dirty="0" smtClean="0">
                    <a:solidFill>
                      <a:schemeClr val="accent2">
                        <a:lumMod val="75000"/>
                      </a:schemeClr>
                    </a:solidFill>
                    <a:latin typeface="+mj-lt"/>
                  </a:rPr>
                  <a:t>TP, </a:t>
                </a:r>
                <a:r>
                  <a:rPr lang="fr-FR" sz="2400" dirty="0">
                    <a:solidFill>
                      <a:schemeClr val="accent2">
                        <a:lumMod val="75000"/>
                      </a:schemeClr>
                    </a:solidFill>
                    <a:latin typeface="+mj-lt"/>
                  </a:rPr>
                  <a:t>on ne réalise que 5 fois l'expérience, on obtient un échantillon de 5 </a:t>
                </a:r>
                <a:r>
                  <a:rPr lang="fr-FR" sz="2400" dirty="0" smtClean="0">
                    <a:solidFill>
                      <a:schemeClr val="accent2">
                        <a:lumMod val="75000"/>
                      </a:schemeClr>
                    </a:solidFill>
                    <a:latin typeface="+mj-lt"/>
                  </a:rPr>
                  <a:t>résultats (parmi </a:t>
                </a:r>
                <a:r>
                  <a:rPr lang="fr-FR" sz="2400" dirty="0">
                    <a:solidFill>
                      <a:schemeClr val="accent2">
                        <a:lumMod val="75000"/>
                      </a:schemeClr>
                    </a:solidFill>
                    <a:latin typeface="+mj-lt"/>
                  </a:rPr>
                  <a:t>l'infinité précédente). Cet échantillon a une </a:t>
                </a:r>
                <a:r>
                  <a:rPr lang="fr-FR" sz="2400" dirty="0" smtClean="0">
                    <a:solidFill>
                      <a:schemeClr val="accent2">
                        <a:lumMod val="75000"/>
                      </a:schemeClr>
                    </a:solidFill>
                    <a:latin typeface="+mj-lt"/>
                  </a:rPr>
                  <a:t>moyenne </a:t>
                </a:r>
                <a:r>
                  <a:rPr lang="fr-FR" sz="2400" i="1" dirty="0" err="1" smtClean="0">
                    <a:solidFill>
                      <a:schemeClr val="accent2">
                        <a:lumMod val="75000"/>
                      </a:schemeClr>
                    </a:solidFill>
                    <a:latin typeface="+mj-lt"/>
                  </a:rPr>
                  <a:t>v</a:t>
                </a:r>
                <a:r>
                  <a:rPr lang="fr-FR" sz="2400" i="1" baseline="-25000" dirty="0" err="1" smtClean="0">
                    <a:solidFill>
                      <a:schemeClr val="accent2">
                        <a:lumMod val="75000"/>
                      </a:schemeClr>
                    </a:solidFill>
                    <a:latin typeface="+mj-lt"/>
                  </a:rPr>
                  <a:t>éch</a:t>
                </a:r>
                <a:r>
                  <a:rPr lang="fr-FR" sz="2400" dirty="0" smtClean="0">
                    <a:solidFill>
                      <a:schemeClr val="accent2">
                        <a:lumMod val="75000"/>
                      </a:schemeClr>
                    </a:solidFill>
                    <a:latin typeface="+mj-lt"/>
                  </a:rPr>
                  <a:t> </a:t>
                </a:r>
                <a:r>
                  <a:rPr lang="fr-FR" sz="2400" dirty="0">
                    <a:solidFill>
                      <a:schemeClr val="accent2">
                        <a:lumMod val="75000"/>
                      </a:schemeClr>
                    </a:solidFill>
                    <a:latin typeface="+mj-lt"/>
                  </a:rPr>
                  <a:t>et une variance </a:t>
                </a:r>
                <a:r>
                  <a:rPr lang="fr-FR" sz="2400" dirty="0" smtClean="0">
                    <a:solidFill>
                      <a:schemeClr val="accent2">
                        <a:lumMod val="75000"/>
                      </a:schemeClr>
                    </a:solidFill>
                    <a:latin typeface="Symbol" panose="05050102010706020507" pitchFamily="18" charset="2"/>
                    <a:cs typeface="Times New Roman" panose="02020603050405020304" pitchFamily="18" charset="0"/>
                  </a:rPr>
                  <a:t>s</a:t>
                </a:r>
                <a:r>
                  <a:rPr lang="fr-FR" sz="2400" i="1" baseline="-25000" dirty="0" smtClean="0">
                    <a:solidFill>
                      <a:schemeClr val="accent2">
                        <a:lumMod val="75000"/>
                      </a:schemeClr>
                    </a:solidFill>
                    <a:latin typeface="+mj-lt"/>
                  </a:rPr>
                  <a:t>éch</a:t>
                </a:r>
                <a:r>
                  <a:rPr lang="fr-FR" sz="2400" i="1" baseline="30000" dirty="0">
                    <a:solidFill>
                      <a:schemeClr val="accent2">
                        <a:lumMod val="75000"/>
                      </a:schemeClr>
                    </a:solidFill>
                    <a:latin typeface="+mj-lt"/>
                  </a:rPr>
                  <a:t>2</a:t>
                </a:r>
                <a:r>
                  <a:rPr lang="fr-FR" sz="2400" dirty="0" smtClean="0">
                    <a:solidFill>
                      <a:schemeClr val="accent2">
                        <a:lumMod val="75000"/>
                      </a:schemeClr>
                    </a:solidFill>
                    <a:latin typeface="+mj-lt"/>
                  </a:rPr>
                  <a:t>. </a:t>
                </a:r>
                <a:r>
                  <a:rPr lang="fr-FR" sz="2400" dirty="0">
                    <a:solidFill>
                      <a:schemeClr val="accent2">
                        <a:lumMod val="75000"/>
                      </a:schemeClr>
                    </a:solidFill>
                    <a:latin typeface="+mj-lt"/>
                  </a:rPr>
                  <a:t>Si on pouvait constituer tous les échantillons de 5 expériences possibles </a:t>
                </a:r>
                <a:r>
                  <a:rPr lang="fr-FR" sz="2400" dirty="0" smtClean="0">
                    <a:solidFill>
                      <a:schemeClr val="accent2">
                        <a:lumMod val="75000"/>
                      </a:schemeClr>
                    </a:solidFill>
                    <a:latin typeface="+mj-lt"/>
                  </a:rPr>
                  <a:t>:</a:t>
                </a:r>
              </a:p>
              <a:p>
                <a:pPr lvl="0" hangingPunct="0"/>
                <a:r>
                  <a:rPr lang="fr-FR" sz="2400" dirty="0">
                    <a:solidFill>
                      <a:schemeClr val="accent2">
                        <a:lumMod val="75000"/>
                      </a:schemeClr>
                    </a:solidFill>
                    <a:latin typeface="+mj-lt"/>
                  </a:rPr>
                  <a:t>la moyenne des moyennes d'échantillon </a:t>
                </a:r>
                <a:r>
                  <a:rPr lang="fr-FR" sz="2400" i="1" dirty="0" err="1" smtClean="0">
                    <a:solidFill>
                      <a:schemeClr val="accent2">
                        <a:lumMod val="75000"/>
                      </a:schemeClr>
                    </a:solidFill>
                    <a:latin typeface="+mj-lt"/>
                  </a:rPr>
                  <a:t>v</a:t>
                </a:r>
                <a:r>
                  <a:rPr lang="fr-FR" sz="2400" i="1" baseline="-25000" dirty="0" err="1" smtClean="0">
                    <a:solidFill>
                      <a:schemeClr val="accent2">
                        <a:lumMod val="75000"/>
                      </a:schemeClr>
                    </a:solidFill>
                    <a:latin typeface="+mj-lt"/>
                  </a:rPr>
                  <a:t>éch</a:t>
                </a:r>
                <a:r>
                  <a:rPr lang="fr-FR" sz="2400" dirty="0" smtClean="0">
                    <a:solidFill>
                      <a:schemeClr val="accent2">
                        <a:lumMod val="75000"/>
                      </a:schemeClr>
                    </a:solidFill>
                    <a:latin typeface="+mj-lt"/>
                  </a:rPr>
                  <a:t>, </a:t>
                </a:r>
                <a:r>
                  <a:rPr lang="fr-FR" sz="2400" dirty="0">
                    <a:solidFill>
                      <a:schemeClr val="accent2">
                        <a:lumMod val="75000"/>
                      </a:schemeClr>
                    </a:solidFill>
                    <a:latin typeface="+mj-lt"/>
                  </a:rPr>
                  <a:t>serait </a:t>
                </a:r>
                <a:r>
                  <a:rPr lang="fr-FR" sz="2400" i="1" dirty="0">
                    <a:solidFill>
                      <a:schemeClr val="accent2">
                        <a:lumMod val="75000"/>
                      </a:schemeClr>
                    </a:solidFill>
                    <a:latin typeface="+mj-lt"/>
                  </a:rPr>
                  <a:t>V</a:t>
                </a:r>
                <a:r>
                  <a:rPr lang="fr-FR" sz="2400" dirty="0">
                    <a:solidFill>
                      <a:schemeClr val="accent2">
                        <a:lumMod val="75000"/>
                      </a:schemeClr>
                    </a:solidFill>
                    <a:latin typeface="+mj-lt"/>
                  </a:rPr>
                  <a:t> (ce qui correspond à l'espérance mathématique de la </a:t>
                </a:r>
                <a:r>
                  <a:rPr lang="fr-FR" sz="2400" dirty="0" smtClean="0">
                    <a:solidFill>
                      <a:schemeClr val="accent2">
                        <a:lumMod val="75000"/>
                      </a:schemeClr>
                    </a:solidFill>
                    <a:latin typeface="+mj-lt"/>
                  </a:rPr>
                  <a:t>moyenne d'échantillonnage, </a:t>
                </a:r>
                <a:r>
                  <a:rPr lang="fr-FR" sz="2400" dirty="0">
                    <a:solidFill>
                      <a:schemeClr val="accent2">
                        <a:lumMod val="75000"/>
                      </a:schemeClr>
                    </a:solidFill>
                    <a:latin typeface="+mj-lt"/>
                  </a:rPr>
                  <a:t>notion qui n'a pas été abordée avec les élèves),</a:t>
                </a:r>
              </a:p>
              <a:p>
                <a:pPr lvl="0" hangingPunct="0">
                  <a:tabLst>
                    <a:tab pos="7000875" algn="l"/>
                  </a:tabLst>
                </a:pPr>
                <a:r>
                  <a:rPr lang="fr-FR" sz="2400" dirty="0">
                    <a:solidFill>
                      <a:schemeClr val="accent2">
                        <a:lumMod val="75000"/>
                      </a:schemeClr>
                    </a:solidFill>
                    <a:latin typeface="+mj-lt"/>
                  </a:rPr>
                  <a:t>la moyenne des variances </a:t>
                </a:r>
                <a:r>
                  <a:rPr lang="fr-FR" sz="2400" dirty="0" smtClean="0">
                    <a:solidFill>
                      <a:schemeClr val="accent2">
                        <a:lumMod val="75000"/>
                      </a:schemeClr>
                    </a:solidFill>
                    <a:latin typeface="Symbol" panose="05050102010706020507" pitchFamily="18" charset="2"/>
                    <a:cs typeface="Times New Roman" panose="02020603050405020304" pitchFamily="18" charset="0"/>
                  </a:rPr>
                  <a:t>s</a:t>
                </a:r>
                <a:r>
                  <a:rPr lang="fr-FR" sz="2400" i="1" baseline="-25000" dirty="0" smtClean="0">
                    <a:solidFill>
                      <a:schemeClr val="accent2">
                        <a:lumMod val="75000"/>
                      </a:schemeClr>
                    </a:solidFill>
                    <a:latin typeface="+mj-lt"/>
                  </a:rPr>
                  <a:t>éch</a:t>
                </a:r>
                <a:r>
                  <a:rPr lang="fr-FR" sz="2400" baseline="30000" dirty="0">
                    <a:solidFill>
                      <a:schemeClr val="accent2">
                        <a:lumMod val="75000"/>
                      </a:schemeClr>
                    </a:solidFill>
                    <a:latin typeface="+mj-lt"/>
                  </a:rPr>
                  <a:t>2</a:t>
                </a:r>
                <a:r>
                  <a:rPr lang="fr-FR" sz="2400" baseline="-25000" dirty="0">
                    <a:solidFill>
                      <a:schemeClr val="accent2">
                        <a:lumMod val="75000"/>
                      </a:schemeClr>
                    </a:solidFill>
                    <a:latin typeface="+mj-lt"/>
                  </a:rPr>
                  <a:t> </a:t>
                </a:r>
                <a:r>
                  <a:rPr lang="fr-FR" sz="2400" dirty="0" smtClean="0">
                    <a:solidFill>
                      <a:schemeClr val="accent2">
                        <a:lumMod val="75000"/>
                      </a:schemeClr>
                    </a:solidFill>
                    <a:latin typeface="+mj-lt"/>
                  </a:rPr>
                  <a:t> </a:t>
                </a:r>
                <a:r>
                  <a:rPr lang="fr-FR" sz="2400" dirty="0">
                    <a:solidFill>
                      <a:schemeClr val="accent2">
                        <a:lumMod val="75000"/>
                      </a:schemeClr>
                    </a:solidFill>
                    <a:latin typeface="+mj-lt"/>
                  </a:rPr>
                  <a:t>des échantillons </a:t>
                </a:r>
                <a:r>
                  <a:rPr lang="fr-FR" sz="2400" dirty="0" smtClean="0">
                    <a:solidFill>
                      <a:schemeClr val="accent2">
                        <a:lumMod val="75000"/>
                      </a:schemeClr>
                    </a:solidFill>
                    <a:latin typeface="+mj-lt"/>
                  </a:rPr>
                  <a:t>serait </a:t>
                </a:r>
                <a:r>
                  <a:rPr lang="fr-FR" sz="2400" dirty="0">
                    <a:solidFill>
                      <a:schemeClr val="accent2">
                        <a:lumMod val="75000"/>
                      </a:schemeClr>
                    </a:solidFill>
                  </a:rPr>
                  <a:t>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i="1">
                            <a:solidFill>
                              <a:schemeClr val="accent2">
                                <a:lumMod val="75000"/>
                              </a:schemeClr>
                            </a:solidFill>
                            <a:latin typeface="Cambria Math" panose="02040503050406030204" pitchFamily="18" charset="0"/>
                          </a:rPr>
                          <m:t>4</m:t>
                        </m:r>
                      </m:num>
                      <m:den>
                        <m:r>
                          <a:rPr lang="fr-FR" sz="2400" i="1">
                            <a:solidFill>
                              <a:schemeClr val="accent2">
                                <a:lumMod val="75000"/>
                              </a:schemeClr>
                            </a:solidFill>
                            <a:latin typeface="Cambria Math" panose="02040503050406030204" pitchFamily="18" charset="0"/>
                          </a:rPr>
                          <m:t>5</m:t>
                        </m:r>
                      </m:den>
                    </m:f>
                  </m:oMath>
                </a14:m>
                <a:r>
                  <a:rPr lang="fr-FR" sz="2400" dirty="0" smtClean="0">
                    <a:solidFill>
                      <a:schemeClr val="accent2">
                        <a:lumMod val="75000"/>
                      </a:schemeClr>
                    </a:solidFill>
                    <a:latin typeface="+mj-lt"/>
                  </a:rPr>
                  <a:t> </a:t>
                </a:r>
                <a:r>
                  <a:rPr lang="fr-FR" sz="2400" dirty="0" smtClean="0">
                    <a:solidFill>
                      <a:schemeClr val="accent2">
                        <a:lumMod val="75000"/>
                      </a:schemeClr>
                    </a:solidFill>
                    <a:latin typeface="Symbol" panose="05050102010706020507" pitchFamily="18" charset="2"/>
                    <a:cs typeface="Times New Roman" panose="02020603050405020304" pitchFamily="18" charset="0"/>
                  </a:rPr>
                  <a:t>s</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a:t>
                </a:r>
                <a:endParaRPr lang="fr-FR" sz="2400" i="1" dirty="0" smtClean="0">
                  <a:latin typeface="+mj-lt"/>
                  <a:cs typeface="Times New Roman" panose="02020603050405020304" pitchFamily="18"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179512" y="1124744"/>
                <a:ext cx="8856984" cy="5616624"/>
              </a:xfrm>
              <a:blipFill rotWithShape="0">
                <a:blip r:embed="rId2"/>
                <a:stretch>
                  <a:fillRect l="-1032" t="-869"/>
                </a:stretch>
              </a:blipFill>
            </p:spPr>
            <p:txBody>
              <a:bodyPr/>
              <a:lstStyle/>
              <a:p>
                <a:r>
                  <a:rPr lang="fr-FR">
                    <a:noFill/>
                  </a:rPr>
                  <a:t> </a:t>
                </a:r>
              </a:p>
            </p:txBody>
          </p:sp>
        </mc:Fallback>
      </mc:AlternateContent>
    </p:spTree>
    <p:extLst>
      <p:ext uri="{BB962C8B-B14F-4D97-AF65-F5344CB8AC3E}">
        <p14:creationId xmlns:p14="http://schemas.microsoft.com/office/powerpoint/2010/main" val="377080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44624"/>
            <a:ext cx="8229600" cy="1143000"/>
          </a:xfrm>
        </p:spPr>
        <p:txBody>
          <a:bodyPr/>
          <a:lstStyle/>
          <a:p>
            <a:r>
              <a:rPr lang="fr-FR" b="1" dirty="0" smtClean="0">
                <a:solidFill>
                  <a:schemeClr val="accent2">
                    <a:lumMod val="75000"/>
                  </a:schemeClr>
                </a:solidFill>
              </a:rPr>
              <a:t>Pourquoi l’écart type corrigé ?</a:t>
            </a:r>
            <a:endParaRPr lang="fr-FR" b="1" dirty="0">
              <a:solidFill>
                <a:schemeClr val="accent2">
                  <a:lumMod val="75000"/>
                </a:schemeClr>
              </a:solidFill>
            </a:endParaRPr>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51520" y="1052736"/>
                <a:ext cx="8640960" cy="5805264"/>
              </a:xfrm>
            </p:spPr>
            <p:txBody>
              <a:bodyPr/>
              <a:lstStyle/>
              <a:p>
                <a:pPr marL="0" indent="0" hangingPunct="0">
                  <a:buNone/>
                </a:pPr>
                <a:r>
                  <a:rPr lang="fr-FR" sz="2400" dirty="0" smtClean="0">
                    <a:solidFill>
                      <a:schemeClr val="accent2">
                        <a:lumMod val="75000"/>
                      </a:schemeClr>
                    </a:solidFill>
                    <a:latin typeface="+mj-lt"/>
                  </a:rPr>
                  <a:t>La théorie de l'échantillonnage montre que dans le cas d'échantillons de taille </a:t>
                </a:r>
                <a:r>
                  <a:rPr lang="fr-FR" sz="2400" i="1" dirty="0" smtClean="0">
                    <a:solidFill>
                      <a:schemeClr val="accent2">
                        <a:lumMod val="75000"/>
                      </a:schemeClr>
                    </a:solidFill>
                    <a:latin typeface="+mj-lt"/>
                  </a:rPr>
                  <a:t>n</a:t>
                </a:r>
                <a:r>
                  <a:rPr lang="fr-FR" sz="2400" dirty="0" smtClean="0">
                    <a:solidFill>
                      <a:schemeClr val="accent2">
                        <a:lumMod val="75000"/>
                      </a:schemeClr>
                    </a:solidFill>
                    <a:latin typeface="+mj-lt"/>
                  </a:rPr>
                  <a:t>, l'espérance des variances d'échantillon est </a:t>
                </a:r>
                <a14:m>
                  <m:oMath xmlns:m="http://schemas.openxmlformats.org/officeDocument/2006/math">
                    <m:f>
                      <m:fPr>
                        <m:ctrlPr>
                          <a:rPr lang="fr-FR" sz="2400" i="1" smtClean="0">
                            <a:solidFill>
                              <a:schemeClr val="accent2">
                                <a:lumMod val="75000"/>
                              </a:schemeClr>
                            </a:solidFill>
                            <a:latin typeface="Cambria Math" panose="02040503050406030204" pitchFamily="18" charset="0"/>
                          </a:rPr>
                        </m:ctrlPr>
                      </m:fPr>
                      <m:num>
                        <m:r>
                          <a:rPr lang="fr-FR" sz="2400" b="0" i="1" smtClean="0">
                            <a:solidFill>
                              <a:schemeClr val="accent2">
                                <a:lumMod val="75000"/>
                              </a:schemeClr>
                            </a:solidFill>
                            <a:latin typeface="Cambria Math" panose="02040503050406030204" pitchFamily="18" charset="0"/>
                          </a:rPr>
                          <m:t>𝑛</m:t>
                        </m:r>
                        <m:r>
                          <a:rPr lang="fr-FR" sz="2400" b="0" i="1" smtClean="0">
                            <a:solidFill>
                              <a:schemeClr val="accent2">
                                <a:lumMod val="75000"/>
                              </a:schemeClr>
                            </a:solidFill>
                            <a:latin typeface="Cambria Math" panose="02040503050406030204" pitchFamily="18" charset="0"/>
                          </a:rPr>
                          <m:t>−1</m:t>
                        </m:r>
                      </m:num>
                      <m:den>
                        <m:r>
                          <a:rPr lang="fr-FR" sz="2400" b="0" i="1" smtClean="0">
                            <a:solidFill>
                              <a:schemeClr val="accent2">
                                <a:lumMod val="75000"/>
                              </a:schemeClr>
                            </a:solidFill>
                            <a:latin typeface="Cambria Math" panose="02040503050406030204" pitchFamily="18" charset="0"/>
                          </a:rPr>
                          <m:t>𝑛</m:t>
                        </m:r>
                      </m:den>
                    </m:f>
                  </m:oMath>
                </a14:m>
                <a:r>
                  <a:rPr lang="fr-FR" sz="2400" dirty="0" smtClean="0">
                    <a:solidFill>
                      <a:schemeClr val="accent2">
                        <a:lumMod val="75000"/>
                      </a:schemeClr>
                    </a:solidFill>
                    <a:latin typeface="+mj-lt"/>
                  </a:rPr>
                  <a:t> </a:t>
                </a:r>
                <a:r>
                  <a:rPr lang="fr-FR" sz="2400" dirty="0" smtClean="0">
                    <a:solidFill>
                      <a:schemeClr val="accent2">
                        <a:lumMod val="75000"/>
                      </a:schemeClr>
                    </a:solidFill>
                    <a:latin typeface="Symbol" panose="05050102010706020507" pitchFamily="18" charset="2"/>
                  </a:rPr>
                  <a:t>s</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 cela s'explique par le fait que la dispersion est moindre dans les échantillons dans lesquels ne figurent pas systématiquement une des valeurs les plus grandes et une des valeurs les plus petites.</a:t>
                </a:r>
              </a:p>
              <a:p>
                <a:pPr marL="0" indent="0" hangingPunct="0">
                  <a:buNone/>
                </a:pPr>
                <a:r>
                  <a:rPr lang="fr-FR" sz="2400" dirty="0" smtClean="0">
                    <a:solidFill>
                      <a:schemeClr val="accent2">
                        <a:lumMod val="75000"/>
                      </a:schemeClr>
                    </a:solidFill>
                    <a:latin typeface="+mj-lt"/>
                  </a:rPr>
                  <a:t>On cherche ainsi une caractéristique de la dispersion calculée sur les échantillons, qui ait pour espérance </a:t>
                </a:r>
                <a:r>
                  <a:rPr lang="fr-FR" sz="2400" dirty="0" smtClean="0">
                    <a:solidFill>
                      <a:schemeClr val="accent2">
                        <a:lumMod val="75000"/>
                      </a:schemeClr>
                    </a:solidFill>
                    <a:latin typeface="Symbol" panose="05050102010706020507" pitchFamily="18" charset="2"/>
                  </a:rPr>
                  <a:t>s</a:t>
                </a:r>
                <a:r>
                  <a:rPr lang="fr-FR" sz="2400" baseline="30000" dirty="0" smtClean="0">
                    <a:solidFill>
                      <a:schemeClr val="accent2">
                        <a:lumMod val="75000"/>
                      </a:schemeClr>
                    </a:solidFill>
                  </a:rPr>
                  <a:t>2</a:t>
                </a:r>
                <a:r>
                  <a:rPr lang="fr-FR" sz="2400" dirty="0" smtClean="0">
                    <a:solidFill>
                      <a:schemeClr val="accent2">
                        <a:lumMod val="75000"/>
                      </a:schemeClr>
                    </a:solidFill>
                    <a:latin typeface="+mj-lt"/>
                  </a:rPr>
                  <a:t>. </a:t>
                </a:r>
              </a:p>
              <a:p>
                <a:pPr marL="0" indent="0" hangingPunct="0">
                  <a:buNone/>
                </a:pPr>
                <a:r>
                  <a:rPr lang="fr-FR" sz="2400" dirty="0" smtClean="0">
                    <a:solidFill>
                      <a:schemeClr val="accent2">
                        <a:lumMod val="75000"/>
                      </a:schemeClr>
                    </a:solidFill>
                    <a:latin typeface="+mj-lt"/>
                  </a:rPr>
                  <a:t>Pour cela, on corrige la variance d'échantillon en la multipliant par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i="1">
                            <a:solidFill>
                              <a:schemeClr val="accent2">
                                <a:lumMod val="75000"/>
                              </a:schemeClr>
                            </a:solidFill>
                            <a:latin typeface="Cambria Math" panose="02040503050406030204" pitchFamily="18" charset="0"/>
                          </a:rPr>
                          <m:t>𝑛</m:t>
                        </m:r>
                      </m:num>
                      <m:den>
                        <m:r>
                          <a:rPr lang="fr-FR" sz="2400" i="1">
                            <a:solidFill>
                              <a:schemeClr val="accent2">
                                <a:lumMod val="75000"/>
                              </a:schemeClr>
                            </a:solidFill>
                            <a:latin typeface="Cambria Math" panose="02040503050406030204" pitchFamily="18" charset="0"/>
                          </a:rPr>
                          <m:t>𝑛</m:t>
                        </m:r>
                        <m:r>
                          <a:rPr lang="fr-FR" sz="2400" b="0" i="1" smtClean="0">
                            <a:solidFill>
                              <a:schemeClr val="accent2">
                                <a:lumMod val="75000"/>
                              </a:schemeClr>
                            </a:solidFill>
                            <a:latin typeface="Cambria Math" panose="02040503050406030204" pitchFamily="18" charset="0"/>
                          </a:rPr>
                          <m:t>−1</m:t>
                        </m:r>
                      </m:den>
                    </m:f>
                  </m:oMath>
                </a14:m>
                <a:r>
                  <a:rPr lang="fr-FR" sz="2400" dirty="0">
                    <a:solidFill>
                      <a:schemeClr val="accent2">
                        <a:lumMod val="75000"/>
                      </a:schemeClr>
                    </a:solidFill>
                  </a:rPr>
                  <a:t> </a:t>
                </a:r>
                <a:r>
                  <a:rPr lang="fr-FR" sz="2400" dirty="0" smtClean="0">
                    <a:solidFill>
                      <a:schemeClr val="accent2">
                        <a:lumMod val="75000"/>
                      </a:schemeClr>
                    </a:solidFill>
                    <a:latin typeface="+mj-lt"/>
                  </a:rPr>
                  <a:t> : on obtient la </a:t>
                </a:r>
                <a:r>
                  <a:rPr lang="fr-FR" sz="2400" b="1" dirty="0" smtClean="0">
                    <a:solidFill>
                      <a:schemeClr val="accent2">
                        <a:lumMod val="75000"/>
                      </a:schemeClr>
                    </a:solidFill>
                    <a:latin typeface="+mj-lt"/>
                  </a:rPr>
                  <a:t>variance corrigée</a:t>
                </a:r>
                <a:r>
                  <a:rPr lang="fr-FR" sz="2400" dirty="0" smtClean="0">
                    <a:solidFill>
                      <a:schemeClr val="accent2">
                        <a:lumMod val="75000"/>
                      </a:schemeClr>
                    </a:solidFill>
                    <a:latin typeface="+mj-lt"/>
                  </a:rPr>
                  <a:t> soit </a:t>
                </a:r>
                <a:r>
                  <a:rPr lang="en-GB" sz="2400" dirty="0" smtClean="0">
                    <a:solidFill>
                      <a:schemeClr val="accent2">
                        <a:lumMod val="75000"/>
                      </a:schemeClr>
                    </a:solidFill>
                    <a:latin typeface="+mj-lt"/>
                    <a:sym typeface="Symbol"/>
                  </a:rPr>
                  <a:t>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i="1">
                            <a:solidFill>
                              <a:schemeClr val="accent2">
                                <a:lumMod val="75000"/>
                              </a:schemeClr>
                            </a:solidFill>
                            <a:latin typeface="Cambria Math" panose="02040503050406030204" pitchFamily="18" charset="0"/>
                          </a:rPr>
                          <m:t>𝑛</m:t>
                        </m:r>
                      </m:num>
                      <m:den>
                        <m:r>
                          <a:rPr lang="fr-FR" sz="2400" i="1">
                            <a:solidFill>
                              <a:schemeClr val="accent2">
                                <a:lumMod val="75000"/>
                              </a:schemeClr>
                            </a:solidFill>
                            <a:latin typeface="Cambria Math" panose="02040503050406030204" pitchFamily="18" charset="0"/>
                          </a:rPr>
                          <m:t>𝑛</m:t>
                        </m:r>
                        <m:r>
                          <a:rPr lang="fr-FR" sz="2400" i="1">
                            <a:solidFill>
                              <a:schemeClr val="accent2">
                                <a:lumMod val="75000"/>
                              </a:schemeClr>
                            </a:solidFill>
                            <a:latin typeface="Cambria Math" panose="02040503050406030204" pitchFamily="18" charset="0"/>
                          </a:rPr>
                          <m:t>−1</m:t>
                        </m:r>
                      </m:den>
                    </m:f>
                  </m:oMath>
                </a14:m>
                <a:r>
                  <a:rPr lang="fr-FR" sz="2400" i="1" dirty="0" smtClean="0">
                    <a:solidFill>
                      <a:schemeClr val="accent2">
                        <a:lumMod val="75000"/>
                      </a:schemeClr>
                    </a:solidFill>
                    <a:latin typeface="+mj-lt"/>
                  </a:rPr>
                  <a:t> </a:t>
                </a:r>
                <a:r>
                  <a:rPr lang="fr-FR" sz="2400" dirty="0" smtClean="0">
                    <a:solidFill>
                      <a:schemeClr val="accent2">
                        <a:lumMod val="75000"/>
                      </a:schemeClr>
                    </a:solidFill>
                    <a:latin typeface="Symbol" panose="05050102010706020507" pitchFamily="18" charset="2"/>
                  </a:rPr>
                  <a:t>s</a:t>
                </a:r>
                <a:r>
                  <a:rPr lang="fr-FR" sz="2400" i="1" baseline="-25000" dirty="0" smtClean="0">
                    <a:solidFill>
                      <a:schemeClr val="accent2">
                        <a:lumMod val="75000"/>
                      </a:schemeClr>
                    </a:solidFill>
                    <a:latin typeface="+mj-lt"/>
                  </a:rPr>
                  <a:t>éch</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 </a:t>
                </a:r>
              </a:p>
              <a:p>
                <a:pPr marL="357188" indent="0" hangingPunct="0">
                  <a:buNone/>
                </a:pPr>
                <a:r>
                  <a:rPr lang="fr-FR" sz="2400" dirty="0" smtClean="0">
                    <a:solidFill>
                      <a:schemeClr val="accent2">
                        <a:lumMod val="75000"/>
                      </a:schemeClr>
                    </a:solidFill>
                    <a:latin typeface="+mj-lt"/>
                  </a:rPr>
                  <a:t>Ainsi pour les échantillons de tailles 5 : la moyenne des variances corrigées d'échantillon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b="0" i="1" smtClean="0">
                            <a:solidFill>
                              <a:schemeClr val="accent2">
                                <a:lumMod val="75000"/>
                              </a:schemeClr>
                            </a:solidFill>
                            <a:latin typeface="Cambria Math" panose="02040503050406030204" pitchFamily="18" charset="0"/>
                          </a:rPr>
                          <m:t>5</m:t>
                        </m:r>
                      </m:num>
                      <m:den>
                        <m:r>
                          <a:rPr lang="fr-FR" sz="2400" b="0" i="1" smtClean="0">
                            <a:solidFill>
                              <a:schemeClr val="accent2">
                                <a:lumMod val="75000"/>
                              </a:schemeClr>
                            </a:solidFill>
                            <a:latin typeface="Cambria Math" panose="02040503050406030204" pitchFamily="18" charset="0"/>
                          </a:rPr>
                          <m:t>4</m:t>
                        </m:r>
                      </m:den>
                    </m:f>
                  </m:oMath>
                </a14:m>
                <a:r>
                  <a:rPr lang="fr-FR" sz="2400" dirty="0" smtClean="0">
                    <a:solidFill>
                      <a:schemeClr val="accent2">
                        <a:lumMod val="75000"/>
                      </a:schemeClr>
                    </a:solidFill>
                    <a:latin typeface="+mj-lt"/>
                  </a:rPr>
                  <a:t> </a:t>
                </a:r>
                <a:r>
                  <a:rPr lang="fr-FR" sz="2400" dirty="0" smtClean="0">
                    <a:solidFill>
                      <a:schemeClr val="accent2">
                        <a:lumMod val="75000"/>
                      </a:schemeClr>
                    </a:solidFill>
                    <a:latin typeface="Symbol" panose="05050102010706020507" pitchFamily="18" charset="2"/>
                  </a:rPr>
                  <a:t>s</a:t>
                </a:r>
                <a:r>
                  <a:rPr lang="fr-FR" sz="2400" i="1" baseline="-25000" dirty="0" smtClean="0">
                    <a:solidFill>
                      <a:schemeClr val="accent2">
                        <a:lumMod val="75000"/>
                      </a:schemeClr>
                    </a:solidFill>
                    <a:latin typeface="+mj-lt"/>
                  </a:rPr>
                  <a:t>éch</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 est </a:t>
                </a:r>
                <a:r>
                  <a:rPr lang="fr-FR" sz="2400" dirty="0" smtClean="0">
                    <a:solidFill>
                      <a:schemeClr val="accent2">
                        <a:lumMod val="75000"/>
                      </a:schemeClr>
                    </a:solidFill>
                  </a:rPr>
                  <a:t>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i="1">
                            <a:solidFill>
                              <a:schemeClr val="accent2">
                                <a:lumMod val="75000"/>
                              </a:schemeClr>
                            </a:solidFill>
                            <a:latin typeface="Cambria Math" panose="02040503050406030204" pitchFamily="18" charset="0"/>
                          </a:rPr>
                          <m:t>5</m:t>
                        </m:r>
                      </m:num>
                      <m:den>
                        <m:r>
                          <a:rPr lang="fr-FR" sz="2400" i="1">
                            <a:solidFill>
                              <a:schemeClr val="accent2">
                                <a:lumMod val="75000"/>
                              </a:schemeClr>
                            </a:solidFill>
                            <a:latin typeface="Cambria Math" panose="02040503050406030204" pitchFamily="18" charset="0"/>
                          </a:rPr>
                          <m:t>4</m:t>
                        </m:r>
                      </m:den>
                    </m:f>
                  </m:oMath>
                </a14:m>
                <a:r>
                  <a:rPr lang="fr-FR" sz="2400" dirty="0" smtClean="0">
                    <a:solidFill>
                      <a:schemeClr val="accent2">
                        <a:lumMod val="75000"/>
                      </a:schemeClr>
                    </a:solidFill>
                    <a:latin typeface="+mj-lt"/>
                  </a:rPr>
                  <a:t> × </a:t>
                </a:r>
                <a14:m>
                  <m:oMath xmlns:m="http://schemas.openxmlformats.org/officeDocument/2006/math">
                    <m:f>
                      <m:fPr>
                        <m:ctrlPr>
                          <a:rPr lang="fr-FR" sz="2400" i="1">
                            <a:solidFill>
                              <a:schemeClr val="accent2">
                                <a:lumMod val="75000"/>
                              </a:schemeClr>
                            </a:solidFill>
                            <a:latin typeface="Cambria Math" panose="02040503050406030204" pitchFamily="18" charset="0"/>
                          </a:rPr>
                        </m:ctrlPr>
                      </m:fPr>
                      <m:num>
                        <m:r>
                          <a:rPr lang="fr-FR" sz="2400" i="1">
                            <a:solidFill>
                              <a:schemeClr val="accent2">
                                <a:lumMod val="75000"/>
                              </a:schemeClr>
                            </a:solidFill>
                            <a:latin typeface="Cambria Math" panose="02040503050406030204" pitchFamily="18" charset="0"/>
                          </a:rPr>
                          <m:t>4</m:t>
                        </m:r>
                      </m:num>
                      <m:den>
                        <m:r>
                          <a:rPr lang="fr-FR" sz="2400" i="1">
                            <a:solidFill>
                              <a:schemeClr val="accent2">
                                <a:lumMod val="75000"/>
                              </a:schemeClr>
                            </a:solidFill>
                            <a:latin typeface="Cambria Math" panose="02040503050406030204" pitchFamily="18" charset="0"/>
                          </a:rPr>
                          <m:t>5</m:t>
                        </m:r>
                      </m:den>
                    </m:f>
                  </m:oMath>
                </a14:m>
                <a:r>
                  <a:rPr lang="fr-FR" sz="2400" dirty="0" smtClean="0">
                    <a:solidFill>
                      <a:schemeClr val="accent2">
                        <a:lumMod val="75000"/>
                      </a:schemeClr>
                    </a:solidFill>
                    <a:latin typeface="Symbol" panose="05050102010706020507" pitchFamily="18" charset="2"/>
                  </a:rPr>
                  <a:t> s</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 = </a:t>
                </a:r>
                <a:r>
                  <a:rPr lang="fr-FR" sz="2400" dirty="0" smtClean="0">
                    <a:solidFill>
                      <a:schemeClr val="accent2">
                        <a:lumMod val="75000"/>
                      </a:schemeClr>
                    </a:solidFill>
                    <a:latin typeface="Symbol" panose="05050102010706020507" pitchFamily="18" charset="2"/>
                  </a:rPr>
                  <a:t>s</a:t>
                </a:r>
                <a:r>
                  <a:rPr lang="fr-FR" sz="2400" baseline="30000" dirty="0" smtClean="0">
                    <a:solidFill>
                      <a:schemeClr val="accent2">
                        <a:lumMod val="75000"/>
                      </a:schemeClr>
                    </a:solidFill>
                    <a:latin typeface="+mj-lt"/>
                  </a:rPr>
                  <a:t>2</a:t>
                </a:r>
                <a:r>
                  <a:rPr lang="fr-FR" sz="2400" dirty="0" smtClean="0">
                    <a:solidFill>
                      <a:schemeClr val="accent2">
                        <a:lumMod val="75000"/>
                      </a:schemeClr>
                    </a:solidFill>
                    <a:latin typeface="+mj-lt"/>
                  </a:rPr>
                  <a:t>.</a:t>
                </a:r>
              </a:p>
              <a:p>
                <a:pPr marL="0" indent="0" hangingPunct="0">
                  <a:buNone/>
                </a:pPr>
                <a:r>
                  <a:rPr lang="fr-FR" sz="2400" dirty="0" smtClean="0">
                    <a:solidFill>
                      <a:schemeClr val="accent2">
                        <a:lumMod val="75000"/>
                      </a:schemeClr>
                    </a:solidFill>
                    <a:latin typeface="+mj-lt"/>
                  </a:rPr>
                  <a:t>L'</a:t>
                </a:r>
                <a:r>
                  <a:rPr lang="fr-FR" sz="2400" b="1" dirty="0" smtClean="0">
                    <a:solidFill>
                      <a:schemeClr val="accent2">
                        <a:lumMod val="75000"/>
                      </a:schemeClr>
                    </a:solidFill>
                    <a:latin typeface="+mj-lt"/>
                  </a:rPr>
                  <a:t>écart type corrigé</a:t>
                </a:r>
                <a:r>
                  <a:rPr lang="fr-FR" sz="2400" dirty="0" smtClean="0">
                    <a:solidFill>
                      <a:schemeClr val="accent2">
                        <a:lumMod val="75000"/>
                      </a:schemeClr>
                    </a:solidFill>
                    <a:latin typeface="+mj-lt"/>
                  </a:rPr>
                  <a:t> est la racine carrée de la variance corrigée. On l'utilise pour estimer l'écart type </a:t>
                </a:r>
                <a:r>
                  <a:rPr lang="fr-FR" sz="2400" dirty="0" smtClean="0">
                    <a:solidFill>
                      <a:schemeClr val="accent2">
                        <a:lumMod val="75000"/>
                      </a:schemeClr>
                    </a:solidFill>
                    <a:latin typeface="Symbol" panose="05050102010706020507" pitchFamily="18" charset="2"/>
                  </a:rPr>
                  <a:t>s</a:t>
                </a:r>
                <a:r>
                  <a:rPr lang="fr-FR" sz="2400" dirty="0" smtClean="0">
                    <a:solidFill>
                      <a:schemeClr val="accent2">
                        <a:lumMod val="75000"/>
                      </a:schemeClr>
                    </a:solidFill>
                    <a:latin typeface="+mj-lt"/>
                  </a:rPr>
                  <a:t> de la distribution des mesures.</a:t>
                </a:r>
                <a:endParaRPr lang="fr-FR" sz="2400" dirty="0">
                  <a:latin typeface="+mj-lt"/>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51520" y="1052736"/>
                <a:ext cx="8640960" cy="5805264"/>
              </a:xfrm>
              <a:blipFill rotWithShape="0">
                <a:blip r:embed="rId2"/>
                <a:stretch>
                  <a:fillRect l="-1058" t="-840" r="-917"/>
                </a:stretch>
              </a:blipFill>
            </p:spPr>
            <p:txBody>
              <a:bodyPr/>
              <a:lstStyle/>
              <a:p>
                <a:r>
                  <a:rPr lang="fr-FR">
                    <a:noFill/>
                  </a:rPr>
                  <a:t> </a:t>
                </a:r>
              </a:p>
            </p:txBody>
          </p:sp>
        </mc:Fallback>
      </mc:AlternateContent>
    </p:spTree>
    <p:extLst>
      <p:ext uri="{BB962C8B-B14F-4D97-AF65-F5344CB8AC3E}">
        <p14:creationId xmlns:p14="http://schemas.microsoft.com/office/powerpoint/2010/main" val="338063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dirty="0">
                <a:solidFill>
                  <a:schemeClr val="accent1">
                    <a:lumMod val="40000"/>
                    <a:lumOff val="60000"/>
                  </a:schemeClr>
                </a:solidFill>
                <a:latin typeface="+mj-lt"/>
              </a:rPr>
              <a:t>TP2 : 	Pourquoi les hublots des sous-marins  		sont-ils épais ?</a:t>
            </a:r>
          </a:p>
          <a:p>
            <a:pPr>
              <a:tabLst>
                <a:tab pos="1428750" algn="l"/>
              </a:tabLst>
            </a:pPr>
            <a:r>
              <a:rPr lang="fr-FR" dirty="0">
                <a:solidFill>
                  <a:schemeClr val="accent1">
                    <a:lumMod val="40000"/>
                    <a:lumOff val="60000"/>
                  </a:schemeClr>
                </a:solidFill>
                <a:latin typeface="+mj-lt"/>
              </a:rPr>
              <a:t>Analyse des résultats du TP2</a:t>
            </a:r>
          </a:p>
          <a:p>
            <a:pPr>
              <a:tabLst>
                <a:tab pos="1428750" algn="l"/>
              </a:tabLst>
            </a:pPr>
            <a:r>
              <a:rPr lang="fr-FR" dirty="0" smtClean="0">
                <a:solidFill>
                  <a:schemeClr val="accent6">
                    <a:lumMod val="20000"/>
                    <a:lumOff val="80000"/>
                  </a:schemeClr>
                </a:solidFill>
                <a:latin typeface="+mj-lt"/>
              </a:rPr>
              <a:t>TP3 : 	</a:t>
            </a:r>
            <a:r>
              <a:rPr lang="fr-FR" dirty="0">
                <a:solidFill>
                  <a:schemeClr val="accent6">
                    <a:lumMod val="20000"/>
                    <a:lumOff val="80000"/>
                  </a:schemeClr>
                </a:solidFill>
                <a:latin typeface="+mj-lt"/>
              </a:rPr>
              <a:t>Incertitude</a:t>
            </a:r>
            <a:r>
              <a:rPr lang="fr-FR" dirty="0" smtClean="0">
                <a:solidFill>
                  <a:schemeClr val="accent6">
                    <a:lumMod val="20000"/>
                    <a:lumOff val="80000"/>
                  </a:schemeClr>
                </a:solidFill>
                <a:latin typeface="+mj-lt"/>
              </a:rPr>
              <a:t> liée à un manipulateur</a:t>
            </a:r>
          </a:p>
          <a:p>
            <a:r>
              <a:rPr lang="fr-FR" dirty="0">
                <a:solidFill>
                  <a:schemeClr val="accent6">
                    <a:lumMod val="20000"/>
                    <a:lumOff val="80000"/>
                  </a:schemeClr>
                </a:solidFill>
                <a:latin typeface="+mj-lt"/>
              </a:rPr>
              <a:t>Analyse des résultats du TP3</a:t>
            </a:r>
          </a:p>
          <a:p>
            <a:r>
              <a:rPr lang="fr-FR" b="1" dirty="0">
                <a:solidFill>
                  <a:schemeClr val="tx2">
                    <a:lumMod val="60000"/>
                    <a:lumOff val="40000"/>
                  </a:schemeClr>
                </a:solidFill>
                <a:latin typeface="+mj-lt"/>
              </a:rPr>
              <a:t>Retour sur le TP2</a:t>
            </a:r>
          </a:p>
          <a:p>
            <a:r>
              <a:rPr lang="fr-FR" dirty="0" smtClean="0">
                <a:solidFill>
                  <a:srgbClr val="FFCCCC"/>
                </a:solidFill>
                <a:latin typeface="+mj-lt"/>
              </a:rPr>
              <a:t>Conclusion </a:t>
            </a:r>
            <a:endParaRPr lang="fr-FR" dirty="0">
              <a:solidFill>
                <a:srgbClr val="FFCCCC"/>
              </a:solidFill>
              <a:latin typeface="+mj-lt"/>
            </a:endParaRPr>
          </a:p>
        </p:txBody>
      </p:sp>
    </p:spTree>
    <p:extLst>
      <p:ext uri="{BB962C8B-B14F-4D97-AF65-F5344CB8AC3E}">
        <p14:creationId xmlns:p14="http://schemas.microsoft.com/office/powerpoint/2010/main" val="2609157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b="1" dirty="0" smtClean="0">
                <a:solidFill>
                  <a:schemeClr val="tx2">
                    <a:lumMod val="60000"/>
                    <a:lumOff val="40000"/>
                  </a:schemeClr>
                </a:solidFill>
              </a:rPr>
              <a:t>Exploitation des résultats du TP2</a:t>
            </a:r>
            <a:endParaRPr lang="fr-FR" b="1" dirty="0">
              <a:solidFill>
                <a:schemeClr val="tx2">
                  <a:lumMod val="60000"/>
                  <a:lumOff val="40000"/>
                </a:schemeClr>
              </a:solidFill>
            </a:endParaRPr>
          </a:p>
        </p:txBody>
      </p:sp>
      <p:sp>
        <p:nvSpPr>
          <p:cNvPr id="3" name="Espace réservé du contenu 2"/>
          <p:cNvSpPr>
            <a:spLocks noGrp="1"/>
          </p:cNvSpPr>
          <p:nvPr>
            <p:ph idx="1"/>
          </p:nvPr>
        </p:nvSpPr>
        <p:spPr>
          <a:xfrm>
            <a:off x="457200" y="1600200"/>
            <a:ext cx="8435280" cy="4525963"/>
          </a:xfrm>
        </p:spPr>
        <p:txBody>
          <a:bodyPr>
            <a:normAutofit fontScale="92500" lnSpcReduction="10000"/>
          </a:bodyPr>
          <a:lstStyle/>
          <a:p>
            <a:r>
              <a:rPr lang="fr-FR" dirty="0" smtClean="0">
                <a:solidFill>
                  <a:schemeClr val="accent2">
                    <a:lumMod val="75000"/>
                  </a:schemeClr>
                </a:solidFill>
                <a:latin typeface="+mj-lt"/>
              </a:rPr>
              <a:t>Lorsqu’on ne dispose que d’une seule mesure de pression pour chaque hauteur d’eau (ou de liquide) </a:t>
            </a:r>
            <a:r>
              <a:rPr lang="fr-FR" dirty="0" err="1" smtClean="0">
                <a:solidFill>
                  <a:schemeClr val="accent2">
                    <a:lumMod val="75000"/>
                  </a:schemeClr>
                </a:solidFill>
                <a:latin typeface="+mj-lt"/>
              </a:rPr>
              <a:t>Δ</a:t>
            </a:r>
            <a:r>
              <a:rPr lang="fr-FR" i="1" dirty="0" err="1" smtClean="0">
                <a:solidFill>
                  <a:schemeClr val="accent2">
                    <a:lumMod val="75000"/>
                  </a:schemeClr>
                </a:solidFill>
                <a:latin typeface="+mj-lt"/>
              </a:rPr>
              <a:t>p</a:t>
            </a:r>
            <a:r>
              <a:rPr lang="fr-FR" dirty="0" smtClean="0">
                <a:solidFill>
                  <a:schemeClr val="accent2">
                    <a:lumMod val="75000"/>
                  </a:schemeClr>
                </a:solidFill>
                <a:latin typeface="+mj-lt"/>
              </a:rPr>
              <a:t> s’éloigne de la valeur cherchée d’un certain écart appelé </a:t>
            </a:r>
            <a:r>
              <a:rPr lang="fr-FR" b="1" dirty="0" smtClean="0">
                <a:solidFill>
                  <a:schemeClr val="accent2">
                    <a:lumMod val="75000"/>
                  </a:schemeClr>
                </a:solidFill>
                <a:latin typeface="+mj-lt"/>
              </a:rPr>
              <a:t>erreur de mesure</a:t>
            </a:r>
            <a:r>
              <a:rPr lang="fr-FR" dirty="0" smtClean="0">
                <a:solidFill>
                  <a:schemeClr val="accent2">
                    <a:lumMod val="75000"/>
                  </a:schemeClr>
                </a:solidFill>
                <a:latin typeface="+mj-lt"/>
              </a:rPr>
              <a:t>.</a:t>
            </a:r>
          </a:p>
          <a:p>
            <a:r>
              <a:rPr lang="fr-FR" dirty="0" smtClean="0">
                <a:solidFill>
                  <a:schemeClr val="accent2">
                    <a:lumMod val="75000"/>
                  </a:schemeClr>
                </a:solidFill>
                <a:latin typeface="+mj-lt"/>
              </a:rPr>
              <a:t>On trace le nuage de points.</a:t>
            </a:r>
          </a:p>
          <a:p>
            <a:r>
              <a:rPr lang="fr-FR" dirty="0" smtClean="0">
                <a:solidFill>
                  <a:schemeClr val="accent2">
                    <a:lumMod val="75000"/>
                  </a:schemeClr>
                </a:solidFill>
                <a:latin typeface="+mj-lt"/>
              </a:rPr>
              <a:t>Lorsque les points sont proches de l’alignement (ce qui est le cas ici), on peut ajuster les résultats expérimentaux par une droite.</a:t>
            </a:r>
            <a:endParaRPr lang="fr-FR" dirty="0" smtClean="0">
              <a:solidFill>
                <a:schemeClr val="accent2">
                  <a:lumMod val="75000"/>
                </a:schemeClr>
              </a:solidFill>
            </a:endParaRPr>
          </a:p>
          <a:p>
            <a:endParaRPr lang="fr-FR" dirty="0"/>
          </a:p>
        </p:txBody>
      </p:sp>
    </p:spTree>
    <p:extLst>
      <p:ext uri="{BB962C8B-B14F-4D97-AF65-F5344CB8AC3E}">
        <p14:creationId xmlns:p14="http://schemas.microsoft.com/office/powerpoint/2010/main" val="149396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sz="4000" dirty="0" smtClean="0"/>
              <a:t/>
            </a:r>
            <a:br>
              <a:rPr lang="fr-FR" sz="4000" dirty="0" smtClean="0"/>
            </a:br>
            <a:r>
              <a:rPr lang="fr-FR" sz="3600" b="1" dirty="0" smtClean="0">
                <a:solidFill>
                  <a:schemeClr val="accent2">
                    <a:lumMod val="75000"/>
                  </a:schemeClr>
                </a:solidFill>
              </a:rPr>
              <a:t>Droite de régression linéaire</a:t>
            </a:r>
            <a:r>
              <a:rPr lang="fr-FR" dirty="0" smtClean="0"/>
              <a:t/>
            </a:r>
            <a:br>
              <a:rPr lang="fr-FR" dirty="0" smtClean="0"/>
            </a:br>
            <a:endParaRPr lang="fr-FR" dirty="0"/>
          </a:p>
        </p:txBody>
      </p:sp>
      <p:pic>
        <p:nvPicPr>
          <p:cNvPr id="10" name="Image 9"/>
          <p:cNvPicPr>
            <a:picLocks noChangeAspect="1"/>
          </p:cNvPicPr>
          <p:nvPr/>
        </p:nvPicPr>
        <p:blipFill>
          <a:blip r:embed="rId2"/>
          <a:stretch>
            <a:fillRect/>
          </a:stretch>
        </p:blipFill>
        <p:spPr>
          <a:xfrm>
            <a:off x="251520" y="1556792"/>
            <a:ext cx="8687825" cy="4747666"/>
          </a:xfrm>
          <a:prstGeom prst="rect">
            <a:avLst/>
          </a:prstGeom>
        </p:spPr>
      </p:pic>
      <p:pic>
        <p:nvPicPr>
          <p:cNvPr id="9" name="Image 8"/>
          <p:cNvPicPr>
            <a:picLocks noChangeAspect="1"/>
          </p:cNvPicPr>
          <p:nvPr/>
        </p:nvPicPr>
        <p:blipFill>
          <a:blip r:embed="rId3"/>
          <a:stretch>
            <a:fillRect/>
          </a:stretch>
        </p:blipFill>
        <p:spPr>
          <a:xfrm>
            <a:off x="251520" y="1550600"/>
            <a:ext cx="8708053" cy="4758720"/>
          </a:xfrm>
          <a:prstGeom prst="rect">
            <a:avLst/>
          </a:prstGeom>
        </p:spPr>
      </p:pic>
    </p:spTree>
    <p:extLst>
      <p:ext uri="{BB962C8B-B14F-4D97-AF65-F5344CB8AC3E}">
        <p14:creationId xmlns:p14="http://schemas.microsoft.com/office/powerpoint/2010/main" val="231671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40768"/>
            <a:ext cx="8686800" cy="5184576"/>
          </a:xfrm>
        </p:spPr>
        <p:txBody>
          <a:bodyPr>
            <a:normAutofit/>
          </a:bodyPr>
          <a:lstStyle/>
          <a:p>
            <a:r>
              <a:rPr lang="fr-FR" sz="3000" dirty="0" smtClean="0">
                <a:solidFill>
                  <a:schemeClr val="accent2">
                    <a:lumMod val="75000"/>
                  </a:schemeClr>
                </a:solidFill>
                <a:latin typeface="+mj-lt"/>
              </a:rPr>
              <a:t>La différence de pression (et non la pression elle-même) est proportionnelle à la hauteur d'eau. On a : </a:t>
            </a:r>
            <a:r>
              <a:rPr lang="fr-FR" sz="3000" dirty="0" err="1" smtClean="0">
                <a:solidFill>
                  <a:schemeClr val="accent2">
                    <a:lumMod val="75000"/>
                  </a:schemeClr>
                </a:solidFill>
                <a:latin typeface="Symbol" panose="05050102010706020507" pitchFamily="18" charset="2"/>
              </a:rPr>
              <a:t>D</a:t>
            </a:r>
            <a:r>
              <a:rPr lang="fr-FR" sz="3000" i="1" dirty="0" err="1" smtClean="0">
                <a:solidFill>
                  <a:schemeClr val="accent2">
                    <a:lumMod val="75000"/>
                  </a:schemeClr>
                </a:solidFill>
                <a:latin typeface="+mj-lt"/>
              </a:rPr>
              <a:t>p</a:t>
            </a:r>
            <a:r>
              <a:rPr lang="fr-FR" sz="3000" i="1" dirty="0" smtClean="0">
                <a:solidFill>
                  <a:schemeClr val="accent2">
                    <a:lumMod val="75000"/>
                  </a:schemeClr>
                </a:solidFill>
                <a:latin typeface="+mj-lt"/>
              </a:rPr>
              <a:t> </a:t>
            </a:r>
            <a:r>
              <a:rPr lang="fr-FR" sz="3000" dirty="0" smtClean="0">
                <a:solidFill>
                  <a:schemeClr val="accent2">
                    <a:lumMod val="75000"/>
                  </a:schemeClr>
                </a:solidFill>
                <a:latin typeface="+mj-lt"/>
              </a:rPr>
              <a:t>= </a:t>
            </a:r>
            <a:r>
              <a:rPr lang="fr-FR" sz="3000" i="1" dirty="0" smtClean="0">
                <a:solidFill>
                  <a:schemeClr val="accent2">
                    <a:lumMod val="75000"/>
                  </a:schemeClr>
                </a:solidFill>
                <a:latin typeface="+mj-lt"/>
              </a:rPr>
              <a:t>a</a:t>
            </a:r>
            <a:r>
              <a:rPr lang="fr-FR" sz="3000" dirty="0" smtClean="0">
                <a:solidFill>
                  <a:schemeClr val="accent2">
                    <a:lumMod val="75000"/>
                  </a:schemeClr>
                </a:solidFill>
                <a:latin typeface="+mj-lt"/>
              </a:rPr>
              <a:t> </a:t>
            </a:r>
            <a:r>
              <a:rPr lang="fr-FR" sz="3000" i="1" dirty="0" smtClean="0">
                <a:solidFill>
                  <a:schemeClr val="accent2">
                    <a:lumMod val="75000"/>
                  </a:schemeClr>
                </a:solidFill>
                <a:latin typeface="+mj-lt"/>
              </a:rPr>
              <a:t>h</a:t>
            </a:r>
            <a:r>
              <a:rPr lang="fr-FR" sz="3000" dirty="0" smtClean="0">
                <a:solidFill>
                  <a:schemeClr val="accent2">
                    <a:lumMod val="75000"/>
                  </a:schemeClr>
                </a:solidFill>
                <a:latin typeface="+mj-lt"/>
              </a:rPr>
              <a:t>.</a:t>
            </a:r>
            <a:endParaRPr lang="fr-FR" sz="3000" i="1" dirty="0" smtClean="0">
              <a:solidFill>
                <a:schemeClr val="accent2">
                  <a:lumMod val="75000"/>
                </a:schemeClr>
              </a:solidFill>
              <a:latin typeface="+mj-lt"/>
            </a:endParaRPr>
          </a:p>
          <a:p>
            <a:r>
              <a:rPr lang="fr-FR" sz="3000" dirty="0" smtClean="0">
                <a:solidFill>
                  <a:schemeClr val="accent2">
                    <a:lumMod val="75000"/>
                  </a:schemeClr>
                </a:solidFill>
                <a:latin typeface="+mj-lt"/>
              </a:rPr>
              <a:t>La relation fondamentale de l'hydrostatique </a:t>
            </a:r>
            <a:r>
              <a:rPr lang="fr-FR" sz="3000" dirty="0" err="1" smtClean="0">
                <a:solidFill>
                  <a:schemeClr val="accent2">
                    <a:lumMod val="75000"/>
                  </a:schemeClr>
                </a:solidFill>
                <a:latin typeface="Symbol" panose="05050102010706020507" pitchFamily="18" charset="2"/>
              </a:rPr>
              <a:t>D</a:t>
            </a:r>
            <a:r>
              <a:rPr lang="fr-FR" sz="3000" i="1" dirty="0" err="1" smtClean="0">
                <a:solidFill>
                  <a:schemeClr val="accent2">
                    <a:lumMod val="75000"/>
                  </a:schemeClr>
                </a:solidFill>
                <a:latin typeface="+mj-lt"/>
              </a:rPr>
              <a:t>p</a:t>
            </a:r>
            <a:r>
              <a:rPr lang="fr-FR" sz="3000" i="1" dirty="0" smtClean="0">
                <a:solidFill>
                  <a:schemeClr val="accent2">
                    <a:lumMod val="75000"/>
                  </a:schemeClr>
                </a:solidFill>
                <a:latin typeface="+mj-lt"/>
              </a:rPr>
              <a:t> </a:t>
            </a:r>
            <a:r>
              <a:rPr lang="fr-FR" sz="3000" dirty="0" smtClean="0">
                <a:solidFill>
                  <a:schemeClr val="accent2">
                    <a:lumMod val="75000"/>
                  </a:schemeClr>
                </a:solidFill>
                <a:latin typeface="+mj-lt"/>
              </a:rPr>
              <a:t>= </a:t>
            </a:r>
            <a:r>
              <a:rPr lang="fr-FR" sz="3000" dirty="0" err="1" smtClean="0">
                <a:solidFill>
                  <a:schemeClr val="accent2">
                    <a:lumMod val="75000"/>
                  </a:schemeClr>
                </a:solidFill>
                <a:latin typeface="Symbol" panose="05050102010706020507" pitchFamily="18" charset="2"/>
              </a:rPr>
              <a:t>r</a:t>
            </a:r>
            <a:r>
              <a:rPr lang="fr-FR" sz="3000" dirty="0" err="1" smtClean="0">
                <a:solidFill>
                  <a:schemeClr val="accent2">
                    <a:lumMod val="75000"/>
                  </a:schemeClr>
                </a:solidFill>
                <a:latin typeface="+mj-lt"/>
              </a:rPr>
              <a:t>g</a:t>
            </a:r>
            <a:r>
              <a:rPr lang="fr-FR" sz="3000" i="1" dirty="0" err="1" smtClean="0">
                <a:solidFill>
                  <a:schemeClr val="accent2">
                    <a:lumMod val="75000"/>
                  </a:schemeClr>
                </a:solidFill>
                <a:latin typeface="+mj-lt"/>
              </a:rPr>
              <a:t>h</a:t>
            </a:r>
            <a:r>
              <a:rPr lang="fr-FR" sz="3000" i="1" dirty="0" smtClean="0">
                <a:solidFill>
                  <a:schemeClr val="accent2">
                    <a:lumMod val="75000"/>
                  </a:schemeClr>
                </a:solidFill>
                <a:latin typeface="+mj-lt"/>
              </a:rPr>
              <a:t> </a:t>
            </a:r>
            <a:r>
              <a:rPr lang="fr-FR" sz="3000" dirty="0" smtClean="0">
                <a:solidFill>
                  <a:schemeClr val="accent2">
                    <a:lumMod val="75000"/>
                  </a:schemeClr>
                </a:solidFill>
                <a:latin typeface="+mj-lt"/>
              </a:rPr>
              <a:t>est donnée, puis confirmée par le calcul et la comparaison des </a:t>
            </a:r>
            <a:r>
              <a:rPr lang="fr-FR" sz="3000" dirty="0">
                <a:solidFill>
                  <a:schemeClr val="accent2">
                    <a:lumMod val="75000"/>
                  </a:schemeClr>
                </a:solidFill>
                <a:latin typeface="+mj-lt"/>
              </a:rPr>
              <a:t> résultats. </a:t>
            </a:r>
            <a:endParaRPr lang="fr-FR" sz="3000" dirty="0" smtClean="0">
              <a:solidFill>
                <a:schemeClr val="accent2">
                  <a:lumMod val="75000"/>
                </a:schemeClr>
              </a:solidFill>
              <a:latin typeface="+mj-lt"/>
            </a:endParaRPr>
          </a:p>
        </p:txBody>
      </p:sp>
      <p:sp>
        <p:nvSpPr>
          <p:cNvPr id="4" name="Titre 1"/>
          <p:cNvSpPr>
            <a:spLocks noGrp="1"/>
          </p:cNvSpPr>
          <p:nvPr>
            <p:ph type="title"/>
          </p:nvPr>
        </p:nvSpPr>
        <p:spPr>
          <a:xfrm>
            <a:off x="457200" y="274638"/>
            <a:ext cx="8229600" cy="1143000"/>
          </a:xfrm>
        </p:spPr>
        <p:txBody>
          <a:bodyPr>
            <a:normAutofit fontScale="90000"/>
          </a:bodyPr>
          <a:lstStyle/>
          <a:p>
            <a:r>
              <a:rPr lang="fr-FR" b="1" dirty="0" smtClean="0">
                <a:solidFill>
                  <a:schemeClr val="tx2">
                    <a:lumMod val="60000"/>
                    <a:lumOff val="40000"/>
                  </a:schemeClr>
                </a:solidFill>
              </a:rPr>
              <a:t>Exploitation des résultats du TP2</a:t>
            </a:r>
            <a:endParaRPr lang="fr-FR" b="1" dirty="0">
              <a:solidFill>
                <a:schemeClr val="tx2">
                  <a:lumMod val="60000"/>
                  <a:lumOff val="40000"/>
                </a:schemeClr>
              </a:solidFill>
            </a:endParaRPr>
          </a:p>
        </p:txBody>
      </p:sp>
    </p:spTree>
    <p:extLst>
      <p:ext uri="{BB962C8B-B14F-4D97-AF65-F5344CB8AC3E}">
        <p14:creationId xmlns:p14="http://schemas.microsoft.com/office/powerpoint/2010/main" val="337546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229600" cy="1143000"/>
          </a:xfrm>
        </p:spPr>
        <p:txBody>
          <a:bodyPr>
            <a:normAutofit/>
          </a:bodyPr>
          <a:lstStyle/>
          <a:p>
            <a:r>
              <a:rPr lang="fr-FR" b="1" dirty="0">
                <a:solidFill>
                  <a:schemeClr val="accent2">
                    <a:lumMod val="75000"/>
                  </a:schemeClr>
                </a:solidFill>
              </a:rPr>
              <a:t>Lien avec la statistique</a:t>
            </a:r>
          </a:p>
        </p:txBody>
      </p:sp>
      <p:sp>
        <p:nvSpPr>
          <p:cNvPr id="5" name="Espace réservé du contenu 2"/>
          <p:cNvSpPr txBox="1">
            <a:spLocks/>
          </p:cNvSpPr>
          <p:nvPr/>
        </p:nvSpPr>
        <p:spPr>
          <a:xfrm>
            <a:off x="611560" y="1231068"/>
            <a:ext cx="8229600" cy="2928957"/>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fr-FR" sz="3200" dirty="0" smtClean="0">
                <a:solidFill>
                  <a:schemeClr val="accent2">
                    <a:lumMod val="75000"/>
                  </a:schemeClr>
                </a:solidFill>
                <a:latin typeface="+mj-lt"/>
              </a:rPr>
              <a:t>Utiliser le </a:t>
            </a:r>
            <a:r>
              <a:rPr lang="fr-FR" sz="3200" dirty="0">
                <a:solidFill>
                  <a:schemeClr val="accent2">
                    <a:lumMod val="75000"/>
                  </a:schemeClr>
                </a:solidFill>
                <a:latin typeface="+mj-lt"/>
              </a:rPr>
              <a:t>couple moyenne-écart type.</a:t>
            </a:r>
          </a:p>
          <a:p>
            <a:pPr marL="342900" lvl="0" indent="-342900">
              <a:spcBef>
                <a:spcPct val="20000"/>
              </a:spcBef>
              <a:buFont typeface="Arial" pitchFamily="34" charset="0"/>
              <a:buChar char="•"/>
              <a:defRPr/>
            </a:pPr>
            <a:r>
              <a:rPr lang="fr-FR" sz="3200" dirty="0" smtClean="0">
                <a:solidFill>
                  <a:schemeClr val="accent2">
                    <a:lumMod val="75000"/>
                  </a:schemeClr>
                </a:solidFill>
                <a:latin typeface="+mj-lt"/>
              </a:rPr>
              <a:t>Donner du sens à </a:t>
            </a:r>
            <a:r>
              <a:rPr lang="fr-FR" sz="3200" dirty="0">
                <a:solidFill>
                  <a:schemeClr val="accent2">
                    <a:lumMod val="75000"/>
                  </a:schemeClr>
                </a:solidFill>
                <a:latin typeface="+mj-lt"/>
              </a:rPr>
              <a:t>ces indicateurs et comprendre comment les interpréter</a:t>
            </a:r>
            <a:r>
              <a:rPr lang="fr-FR" sz="3200" dirty="0" smtClean="0">
                <a:solidFill>
                  <a:schemeClr val="accent2">
                    <a:lumMod val="75000"/>
                  </a:schemeClr>
                </a:solidFill>
                <a:latin typeface="+mj-lt"/>
              </a:rPr>
              <a:t>.</a:t>
            </a:r>
          </a:p>
          <a:p>
            <a:pPr marL="342900" lvl="0" indent="-342900">
              <a:spcBef>
                <a:spcPct val="20000"/>
              </a:spcBef>
              <a:buFont typeface="Arial" pitchFamily="34" charset="0"/>
              <a:buChar char="•"/>
              <a:defRPr/>
            </a:pPr>
            <a:r>
              <a:rPr lang="fr-FR" sz="3200" dirty="0" smtClean="0">
                <a:solidFill>
                  <a:schemeClr val="accent2">
                    <a:lumMod val="75000"/>
                  </a:schemeClr>
                </a:solidFill>
                <a:latin typeface="+mj-lt"/>
              </a:rPr>
              <a:t>Statistique </a:t>
            </a:r>
            <a:r>
              <a:rPr lang="fr-FR" sz="3200" dirty="0">
                <a:solidFill>
                  <a:schemeClr val="accent2">
                    <a:lumMod val="75000"/>
                  </a:schemeClr>
                </a:solidFill>
                <a:latin typeface="+mj-lt"/>
              </a:rPr>
              <a:t>à deux variables </a:t>
            </a:r>
            <a:r>
              <a:rPr lang="fr-FR" sz="3200" dirty="0" smtClean="0">
                <a:solidFill>
                  <a:schemeClr val="accent2">
                    <a:lumMod val="75000"/>
                  </a:schemeClr>
                </a:solidFill>
                <a:latin typeface="+mj-lt"/>
              </a:rPr>
              <a:t>: en lien avec le programme </a:t>
            </a:r>
            <a:r>
              <a:rPr lang="fr-FR" sz="3200" dirty="0">
                <a:solidFill>
                  <a:schemeClr val="accent2">
                    <a:lumMod val="75000"/>
                  </a:schemeClr>
                </a:solidFill>
                <a:latin typeface="+mj-lt"/>
              </a:rPr>
              <a:t>de </a:t>
            </a:r>
            <a:r>
              <a:rPr lang="fr-FR" sz="3200" dirty="0" smtClean="0">
                <a:solidFill>
                  <a:schemeClr val="accent2">
                    <a:lumMod val="75000"/>
                  </a:schemeClr>
                </a:solidFill>
                <a:latin typeface="+mj-lt"/>
              </a:rPr>
              <a:t>Terminale Professionnelle</a:t>
            </a:r>
            <a:endParaRPr lang="fr-FR" sz="3200" dirty="0">
              <a:solidFill>
                <a:schemeClr val="accent2">
                  <a:lumMod val="75000"/>
                </a:schemeClr>
              </a:solidFill>
              <a:latin typeface="+mj-lt"/>
            </a:endParaRPr>
          </a:p>
        </p:txBody>
      </p:sp>
    </p:spTree>
    <p:extLst>
      <p:ext uri="{BB962C8B-B14F-4D97-AF65-F5344CB8AC3E}">
        <p14:creationId xmlns:p14="http://schemas.microsoft.com/office/powerpoint/2010/main" val="23030373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normAutofit fontScale="90000"/>
          </a:bodyPr>
          <a:lstStyle/>
          <a:p>
            <a:r>
              <a:rPr lang="fr-FR" sz="4000" dirty="0" smtClean="0">
                <a:solidFill>
                  <a:schemeClr val="accent2">
                    <a:lumMod val="75000"/>
                  </a:schemeClr>
                </a:solidFill>
              </a:rPr>
              <a:t/>
            </a:r>
            <a:br>
              <a:rPr lang="fr-FR" sz="4000" dirty="0" smtClean="0">
                <a:solidFill>
                  <a:schemeClr val="accent2">
                    <a:lumMod val="75000"/>
                  </a:schemeClr>
                </a:solidFill>
              </a:rPr>
            </a:br>
            <a:r>
              <a:rPr lang="fr-FR" sz="3600" b="1" dirty="0" smtClean="0">
                <a:solidFill>
                  <a:schemeClr val="accent2">
                    <a:lumMod val="75000"/>
                  </a:schemeClr>
                </a:solidFill>
              </a:rPr>
              <a:t>Comparaison de la droite de régression linéaire avec la loi sur la pression</a:t>
            </a:r>
            <a:r>
              <a:rPr lang="fr-FR" dirty="0" smtClean="0">
                <a:solidFill>
                  <a:schemeClr val="accent2">
                    <a:lumMod val="75000"/>
                  </a:schemeClr>
                </a:solidFill>
              </a:rPr>
              <a:t/>
            </a:r>
            <a:br>
              <a:rPr lang="fr-FR" dirty="0" smtClean="0">
                <a:solidFill>
                  <a:schemeClr val="accent2">
                    <a:lumMod val="75000"/>
                  </a:schemeClr>
                </a:solidFill>
              </a:rPr>
            </a:br>
            <a:endParaRPr lang="fr-FR" dirty="0">
              <a:solidFill>
                <a:schemeClr val="accent2">
                  <a:lumMod val="75000"/>
                </a:schemeClr>
              </a:solidFill>
            </a:endParaRPr>
          </a:p>
        </p:txBody>
      </p:sp>
      <p:pic>
        <p:nvPicPr>
          <p:cNvPr id="8" name="Image 7"/>
          <p:cNvPicPr>
            <a:picLocks noChangeAspect="1"/>
          </p:cNvPicPr>
          <p:nvPr/>
        </p:nvPicPr>
        <p:blipFill>
          <a:blip r:embed="rId2"/>
          <a:stretch>
            <a:fillRect/>
          </a:stretch>
        </p:blipFill>
        <p:spPr>
          <a:xfrm>
            <a:off x="228087" y="1556792"/>
            <a:ext cx="8687825" cy="4747666"/>
          </a:xfrm>
          <a:prstGeom prst="rect">
            <a:avLst/>
          </a:prstGeom>
        </p:spPr>
      </p:pic>
    </p:spTree>
    <p:extLst>
      <p:ext uri="{BB962C8B-B14F-4D97-AF65-F5344CB8AC3E}">
        <p14:creationId xmlns:p14="http://schemas.microsoft.com/office/powerpoint/2010/main" val="40201149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340768"/>
            <a:ext cx="8686800" cy="5184576"/>
          </a:xfrm>
        </p:spPr>
        <p:txBody>
          <a:bodyPr>
            <a:normAutofit/>
          </a:bodyPr>
          <a:lstStyle/>
          <a:p>
            <a:pPr>
              <a:tabLst>
                <a:tab pos="4214813" algn="ctr"/>
              </a:tabLst>
            </a:pPr>
            <a:r>
              <a:rPr lang="fr-FR" sz="3000" dirty="0" smtClean="0">
                <a:solidFill>
                  <a:schemeClr val="accent2">
                    <a:lumMod val="75000"/>
                  </a:schemeClr>
                </a:solidFill>
                <a:latin typeface="+mj-lt"/>
              </a:rPr>
              <a:t>On généralise la formule à la différence de pression entre deux points quelconques A et B du liquide :  	</a:t>
            </a:r>
            <a:r>
              <a:rPr lang="fr-FR" sz="3000" i="1" dirty="0" err="1" smtClean="0">
                <a:solidFill>
                  <a:schemeClr val="accent2">
                    <a:lumMod val="75000"/>
                  </a:schemeClr>
                </a:solidFill>
                <a:latin typeface="+mj-lt"/>
              </a:rPr>
              <a:t>p</a:t>
            </a:r>
            <a:r>
              <a:rPr lang="fr-FR" sz="3000" baseline="-25000" dirty="0" err="1" smtClean="0">
                <a:solidFill>
                  <a:schemeClr val="accent2">
                    <a:lumMod val="75000"/>
                  </a:schemeClr>
                </a:solidFill>
                <a:latin typeface="+mj-lt"/>
              </a:rPr>
              <a:t>B</a:t>
            </a:r>
            <a:r>
              <a:rPr lang="en-GB" sz="3000" dirty="0" smtClean="0">
                <a:solidFill>
                  <a:schemeClr val="accent2">
                    <a:lumMod val="75000"/>
                  </a:schemeClr>
                </a:solidFill>
                <a:sym typeface="Symbol"/>
              </a:rPr>
              <a:t></a:t>
            </a:r>
            <a:r>
              <a:rPr lang="fr-FR" sz="3000" i="1" dirty="0" err="1" smtClean="0">
                <a:solidFill>
                  <a:schemeClr val="accent2">
                    <a:lumMod val="75000"/>
                  </a:schemeClr>
                </a:solidFill>
                <a:latin typeface="+mj-lt"/>
              </a:rPr>
              <a:t>p</a:t>
            </a:r>
            <a:r>
              <a:rPr lang="fr-FR" sz="3000" baseline="-25000" dirty="0" err="1" smtClean="0">
                <a:solidFill>
                  <a:schemeClr val="accent2">
                    <a:lumMod val="75000"/>
                  </a:schemeClr>
                </a:solidFill>
                <a:latin typeface="+mj-lt"/>
              </a:rPr>
              <a:t>A</a:t>
            </a:r>
            <a:r>
              <a:rPr lang="fr-FR" sz="3000" dirty="0" smtClean="0">
                <a:solidFill>
                  <a:schemeClr val="accent2">
                    <a:lumMod val="75000"/>
                  </a:schemeClr>
                </a:solidFill>
                <a:latin typeface="+mj-lt"/>
              </a:rPr>
              <a:t>= </a:t>
            </a:r>
            <a:r>
              <a:rPr lang="fr-FR" sz="3000" dirty="0" err="1" smtClean="0">
                <a:solidFill>
                  <a:schemeClr val="accent2">
                    <a:lumMod val="75000"/>
                  </a:schemeClr>
                </a:solidFill>
                <a:latin typeface="Symbol" panose="05050102010706020507" pitchFamily="18" charset="2"/>
              </a:rPr>
              <a:t>r</a:t>
            </a:r>
            <a:r>
              <a:rPr lang="fr-FR" sz="3000" dirty="0" err="1" smtClean="0">
                <a:solidFill>
                  <a:schemeClr val="accent2">
                    <a:lumMod val="75000"/>
                  </a:schemeClr>
                </a:solidFill>
                <a:latin typeface="+mj-lt"/>
              </a:rPr>
              <a:t>g</a:t>
            </a:r>
            <a:r>
              <a:rPr lang="fr-FR" sz="3000" dirty="0" smtClean="0">
                <a:solidFill>
                  <a:schemeClr val="accent2">
                    <a:lumMod val="75000"/>
                  </a:schemeClr>
                </a:solidFill>
                <a:latin typeface="+mj-lt"/>
              </a:rPr>
              <a:t>(</a:t>
            </a:r>
            <a:r>
              <a:rPr lang="fr-FR" sz="3000" i="1" dirty="0" err="1" smtClean="0">
                <a:solidFill>
                  <a:schemeClr val="accent2">
                    <a:lumMod val="75000"/>
                  </a:schemeClr>
                </a:solidFill>
                <a:latin typeface="+mj-lt"/>
              </a:rPr>
              <a:t>h</a:t>
            </a:r>
            <a:r>
              <a:rPr lang="fr-FR" sz="3000" baseline="-25000" dirty="0" err="1" smtClean="0">
                <a:solidFill>
                  <a:schemeClr val="accent2">
                    <a:lumMod val="75000"/>
                  </a:schemeClr>
                </a:solidFill>
                <a:latin typeface="+mj-lt"/>
              </a:rPr>
              <a:t>B</a:t>
            </a:r>
            <a:r>
              <a:rPr lang="en-GB" sz="3000" dirty="0" smtClean="0">
                <a:solidFill>
                  <a:schemeClr val="accent2">
                    <a:lumMod val="75000"/>
                  </a:schemeClr>
                </a:solidFill>
                <a:sym typeface="Symbol"/>
              </a:rPr>
              <a:t></a:t>
            </a:r>
            <a:r>
              <a:rPr lang="fr-FR" sz="3000" i="1" dirty="0" err="1" smtClean="0">
                <a:solidFill>
                  <a:schemeClr val="accent2">
                    <a:lumMod val="75000"/>
                  </a:schemeClr>
                </a:solidFill>
                <a:latin typeface="+mj-lt"/>
              </a:rPr>
              <a:t>h</a:t>
            </a:r>
            <a:r>
              <a:rPr lang="fr-FR" sz="3000" baseline="-25000" dirty="0" err="1" smtClean="0">
                <a:solidFill>
                  <a:schemeClr val="accent2">
                    <a:lumMod val="75000"/>
                  </a:schemeClr>
                </a:solidFill>
                <a:latin typeface="+mj-lt"/>
              </a:rPr>
              <a:t>A</a:t>
            </a:r>
            <a:r>
              <a:rPr lang="fr-FR" sz="3000" dirty="0" smtClean="0">
                <a:solidFill>
                  <a:schemeClr val="accent2">
                    <a:lumMod val="75000"/>
                  </a:schemeClr>
                </a:solidFill>
                <a:latin typeface="+mj-lt"/>
              </a:rPr>
              <a:t>).</a:t>
            </a:r>
          </a:p>
        </p:txBody>
      </p:sp>
      <p:sp>
        <p:nvSpPr>
          <p:cNvPr id="4" name="Titre 1"/>
          <p:cNvSpPr>
            <a:spLocks noGrp="1"/>
          </p:cNvSpPr>
          <p:nvPr>
            <p:ph type="title"/>
          </p:nvPr>
        </p:nvSpPr>
        <p:spPr>
          <a:xfrm>
            <a:off x="457200" y="274638"/>
            <a:ext cx="8229600" cy="1143000"/>
          </a:xfrm>
        </p:spPr>
        <p:txBody>
          <a:bodyPr>
            <a:normAutofit fontScale="90000"/>
          </a:bodyPr>
          <a:lstStyle/>
          <a:p>
            <a:r>
              <a:rPr lang="fr-FR" b="1" dirty="0" smtClean="0">
                <a:solidFill>
                  <a:schemeClr val="tx2">
                    <a:lumMod val="60000"/>
                    <a:lumOff val="40000"/>
                  </a:schemeClr>
                </a:solidFill>
              </a:rPr>
              <a:t>Exploitation des résultats du TP2</a:t>
            </a:r>
            <a:endParaRPr lang="fr-FR" b="1" dirty="0">
              <a:solidFill>
                <a:schemeClr val="tx2">
                  <a:lumMod val="60000"/>
                  <a:lumOff val="40000"/>
                </a:schemeClr>
              </a:solidFill>
            </a:endParaRPr>
          </a:p>
        </p:txBody>
      </p:sp>
    </p:spTree>
    <p:extLst>
      <p:ext uri="{BB962C8B-B14F-4D97-AF65-F5344CB8AC3E}">
        <p14:creationId xmlns:p14="http://schemas.microsoft.com/office/powerpoint/2010/main" val="14520352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20000"/>
                    <a:lumOff val="80000"/>
                  </a:schemeClr>
                </a:solidFill>
                <a:latin typeface="+mj-lt"/>
              </a:rPr>
              <a:t>TP1 : 	Pression et forces pressantes</a:t>
            </a:r>
          </a:p>
          <a:p>
            <a:pPr>
              <a:tabLst>
                <a:tab pos="1428750" algn="l"/>
              </a:tabLst>
            </a:pPr>
            <a:r>
              <a:rPr lang="fr-FR" dirty="0">
                <a:solidFill>
                  <a:schemeClr val="accent1">
                    <a:lumMod val="40000"/>
                    <a:lumOff val="60000"/>
                  </a:schemeClr>
                </a:solidFill>
                <a:latin typeface="+mj-lt"/>
              </a:rPr>
              <a:t>TP2 : 	Pourquoi les hublots des sous-marins  		sont-ils épais ?</a:t>
            </a:r>
          </a:p>
          <a:p>
            <a:pPr>
              <a:tabLst>
                <a:tab pos="1428750" algn="l"/>
              </a:tabLst>
            </a:pPr>
            <a:r>
              <a:rPr lang="fr-FR" dirty="0">
                <a:solidFill>
                  <a:schemeClr val="accent1">
                    <a:lumMod val="40000"/>
                    <a:lumOff val="60000"/>
                  </a:schemeClr>
                </a:solidFill>
                <a:latin typeface="+mj-lt"/>
              </a:rPr>
              <a:t>Analyse des résultats du TP2</a:t>
            </a:r>
          </a:p>
          <a:p>
            <a:pPr>
              <a:tabLst>
                <a:tab pos="1428750" algn="l"/>
              </a:tabLst>
            </a:pPr>
            <a:r>
              <a:rPr lang="fr-FR" dirty="0" smtClean="0">
                <a:solidFill>
                  <a:schemeClr val="accent6">
                    <a:lumMod val="20000"/>
                    <a:lumOff val="80000"/>
                  </a:schemeClr>
                </a:solidFill>
                <a:latin typeface="+mj-lt"/>
              </a:rPr>
              <a:t>TP3 : 	</a:t>
            </a:r>
            <a:r>
              <a:rPr lang="fr-FR" dirty="0">
                <a:solidFill>
                  <a:schemeClr val="accent6">
                    <a:lumMod val="20000"/>
                    <a:lumOff val="80000"/>
                  </a:schemeClr>
                </a:solidFill>
                <a:latin typeface="+mj-lt"/>
              </a:rPr>
              <a:t>Incertitude</a:t>
            </a:r>
            <a:r>
              <a:rPr lang="fr-FR" dirty="0" smtClean="0">
                <a:solidFill>
                  <a:schemeClr val="accent6">
                    <a:lumMod val="20000"/>
                    <a:lumOff val="80000"/>
                  </a:schemeClr>
                </a:solidFill>
                <a:latin typeface="+mj-lt"/>
              </a:rPr>
              <a:t> liée à un manipulateur</a:t>
            </a:r>
          </a:p>
          <a:p>
            <a:r>
              <a:rPr lang="fr-FR" dirty="0">
                <a:solidFill>
                  <a:schemeClr val="accent6">
                    <a:lumMod val="20000"/>
                    <a:lumOff val="80000"/>
                  </a:schemeClr>
                </a:solidFill>
                <a:latin typeface="+mj-lt"/>
              </a:rPr>
              <a:t>Analyse des résultats du TP3</a:t>
            </a:r>
          </a:p>
          <a:p>
            <a:r>
              <a:rPr lang="fr-FR" dirty="0">
                <a:solidFill>
                  <a:schemeClr val="accent1">
                    <a:lumMod val="40000"/>
                    <a:lumOff val="60000"/>
                  </a:schemeClr>
                </a:solidFill>
                <a:latin typeface="+mj-lt"/>
              </a:rPr>
              <a:t>Retour sur le TP2</a:t>
            </a:r>
          </a:p>
          <a:p>
            <a:r>
              <a:rPr lang="fr-FR" b="1" dirty="0" smtClean="0">
                <a:solidFill>
                  <a:srgbClr val="FF0000"/>
                </a:solidFill>
                <a:latin typeface="+mj-lt"/>
              </a:rPr>
              <a:t>Conclusion </a:t>
            </a:r>
            <a:endParaRPr lang="fr-FR" b="1" dirty="0">
              <a:solidFill>
                <a:srgbClr val="FF0000"/>
              </a:solidFill>
              <a:latin typeface="+mj-lt"/>
            </a:endParaRPr>
          </a:p>
        </p:txBody>
      </p:sp>
    </p:spTree>
    <p:extLst>
      <p:ext uri="{BB962C8B-B14F-4D97-AF65-F5344CB8AC3E}">
        <p14:creationId xmlns:p14="http://schemas.microsoft.com/office/powerpoint/2010/main" val="42762707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3"/>
            <a:ext cx="8229600" cy="1143000"/>
          </a:xfrm>
        </p:spPr>
        <p:txBody>
          <a:bodyPr/>
          <a:lstStyle/>
          <a:p>
            <a:r>
              <a:rPr lang="fr-FR" b="1" dirty="0" smtClean="0">
                <a:solidFill>
                  <a:srgbClr val="FF0000"/>
                </a:solidFill>
              </a:rPr>
              <a:t>Conclusion</a:t>
            </a:r>
            <a:endParaRPr lang="fr-FR" b="1" dirty="0">
              <a:solidFill>
                <a:srgbClr val="FF0000"/>
              </a:solidFill>
            </a:endParaRPr>
          </a:p>
        </p:txBody>
      </p:sp>
      <p:sp>
        <p:nvSpPr>
          <p:cNvPr id="3" name="Espace réservé du contenu 2"/>
          <p:cNvSpPr>
            <a:spLocks noGrp="1"/>
          </p:cNvSpPr>
          <p:nvPr>
            <p:ph idx="1"/>
          </p:nvPr>
        </p:nvSpPr>
        <p:spPr>
          <a:xfrm>
            <a:off x="457200" y="980728"/>
            <a:ext cx="8229600" cy="5251722"/>
          </a:xfrm>
        </p:spPr>
        <p:txBody>
          <a:bodyPr>
            <a:noAutofit/>
          </a:bodyPr>
          <a:lstStyle/>
          <a:p>
            <a:r>
              <a:rPr lang="fr-FR" sz="2400" dirty="0">
                <a:solidFill>
                  <a:schemeClr val="accent2">
                    <a:lumMod val="75000"/>
                  </a:schemeClr>
                </a:solidFill>
                <a:latin typeface="+mj-lt"/>
              </a:rPr>
              <a:t>Les élèves ont été </a:t>
            </a:r>
            <a:r>
              <a:rPr lang="fr-FR" sz="2400" dirty="0" smtClean="0">
                <a:solidFill>
                  <a:schemeClr val="accent2">
                    <a:lumMod val="75000"/>
                  </a:schemeClr>
                </a:solidFill>
                <a:latin typeface="+mj-lt"/>
              </a:rPr>
              <a:t>sensibilisés :</a:t>
            </a:r>
            <a:endParaRPr lang="fr-FR" sz="2400" dirty="0">
              <a:solidFill>
                <a:schemeClr val="accent2">
                  <a:lumMod val="75000"/>
                </a:schemeClr>
              </a:solidFill>
              <a:latin typeface="+mj-lt"/>
            </a:endParaRPr>
          </a:p>
          <a:p>
            <a:pPr marL="0" indent="0">
              <a:buNone/>
            </a:pPr>
            <a:r>
              <a:rPr lang="fr-FR" sz="2400" dirty="0">
                <a:solidFill>
                  <a:schemeClr val="accent2">
                    <a:lumMod val="75000"/>
                  </a:schemeClr>
                </a:solidFill>
                <a:latin typeface="+mj-lt"/>
              </a:rPr>
              <a:t>	- </a:t>
            </a:r>
            <a:r>
              <a:rPr lang="fr-FR" sz="2400" dirty="0" smtClean="0">
                <a:solidFill>
                  <a:schemeClr val="accent2">
                    <a:lumMod val="75000"/>
                  </a:schemeClr>
                </a:solidFill>
                <a:latin typeface="+mj-lt"/>
              </a:rPr>
              <a:t>à l’incertitude </a:t>
            </a:r>
            <a:r>
              <a:rPr lang="fr-FR" sz="2400" dirty="0">
                <a:solidFill>
                  <a:schemeClr val="accent2">
                    <a:lumMod val="75000"/>
                  </a:schemeClr>
                </a:solidFill>
                <a:latin typeface="+mj-lt"/>
              </a:rPr>
              <a:t>attachée à toute mesure,</a:t>
            </a:r>
          </a:p>
          <a:p>
            <a:pPr marL="0" indent="0">
              <a:buNone/>
            </a:pPr>
            <a:r>
              <a:rPr lang="fr-FR" sz="2400" dirty="0">
                <a:solidFill>
                  <a:schemeClr val="accent2">
                    <a:lumMod val="75000"/>
                  </a:schemeClr>
                </a:solidFill>
                <a:latin typeface="+mj-lt"/>
              </a:rPr>
              <a:t>	- </a:t>
            </a:r>
            <a:r>
              <a:rPr lang="fr-FR" sz="2400" dirty="0" smtClean="0">
                <a:solidFill>
                  <a:schemeClr val="accent2">
                    <a:lumMod val="75000"/>
                  </a:schemeClr>
                </a:solidFill>
                <a:latin typeface="+mj-lt"/>
              </a:rPr>
              <a:t>à l’analyse </a:t>
            </a:r>
            <a:r>
              <a:rPr lang="fr-FR" sz="2400" dirty="0">
                <a:solidFill>
                  <a:schemeClr val="accent2">
                    <a:lumMod val="75000"/>
                  </a:schemeClr>
                </a:solidFill>
                <a:latin typeface="+mj-lt"/>
              </a:rPr>
              <a:t>et à la critique de résultats </a:t>
            </a:r>
            <a:r>
              <a:rPr lang="fr-FR" sz="2400" dirty="0" smtClean="0">
                <a:solidFill>
                  <a:schemeClr val="accent2">
                    <a:lumMod val="75000"/>
                  </a:schemeClr>
                </a:solidFill>
                <a:latin typeface="+mj-lt"/>
              </a:rPr>
              <a:t>expérimentaux.</a:t>
            </a:r>
            <a:endParaRPr lang="fr-FR" sz="2400" dirty="0">
              <a:solidFill>
                <a:schemeClr val="accent2">
                  <a:lumMod val="75000"/>
                </a:schemeClr>
              </a:solidFill>
              <a:latin typeface="+mj-lt"/>
            </a:endParaRPr>
          </a:p>
          <a:p>
            <a:r>
              <a:rPr lang="fr-FR" sz="2400" dirty="0">
                <a:solidFill>
                  <a:schemeClr val="accent2">
                    <a:lumMod val="75000"/>
                  </a:schemeClr>
                </a:solidFill>
                <a:latin typeface="+mj-lt"/>
              </a:rPr>
              <a:t>Le lien fait avec les mathématiques </a:t>
            </a:r>
            <a:r>
              <a:rPr lang="fr-FR" sz="2400" dirty="0" smtClean="0">
                <a:solidFill>
                  <a:schemeClr val="accent2">
                    <a:lumMod val="75000"/>
                  </a:schemeClr>
                </a:solidFill>
                <a:latin typeface="+mj-lt"/>
              </a:rPr>
              <a:t>a </a:t>
            </a:r>
            <a:r>
              <a:rPr lang="fr-FR" sz="2400" dirty="0">
                <a:solidFill>
                  <a:schemeClr val="accent2">
                    <a:lumMod val="75000"/>
                  </a:schemeClr>
                </a:solidFill>
                <a:latin typeface="+mj-lt"/>
              </a:rPr>
              <a:t>permis donner du sens aux indicateurs </a:t>
            </a:r>
            <a:r>
              <a:rPr lang="fr-FR" sz="2400" i="1" dirty="0">
                <a:solidFill>
                  <a:schemeClr val="accent2">
                    <a:lumMod val="75000"/>
                  </a:schemeClr>
                </a:solidFill>
                <a:latin typeface="+mj-lt"/>
              </a:rPr>
              <a:t>moyenne</a:t>
            </a:r>
            <a:r>
              <a:rPr lang="fr-FR" sz="2400" dirty="0">
                <a:solidFill>
                  <a:schemeClr val="accent2">
                    <a:lumMod val="75000"/>
                  </a:schemeClr>
                </a:solidFill>
                <a:latin typeface="+mj-lt"/>
              </a:rPr>
              <a:t> et </a:t>
            </a:r>
            <a:r>
              <a:rPr lang="fr-FR" sz="2400" i="1" dirty="0">
                <a:solidFill>
                  <a:schemeClr val="accent2">
                    <a:lumMod val="75000"/>
                  </a:schemeClr>
                </a:solidFill>
                <a:latin typeface="+mj-lt"/>
              </a:rPr>
              <a:t>écart type</a:t>
            </a:r>
            <a:r>
              <a:rPr lang="fr-FR" sz="2400" dirty="0">
                <a:solidFill>
                  <a:schemeClr val="accent2">
                    <a:lumMod val="75000"/>
                  </a:schemeClr>
                </a:solidFill>
                <a:latin typeface="+mj-lt"/>
              </a:rPr>
              <a:t>.</a:t>
            </a:r>
          </a:p>
          <a:p>
            <a:r>
              <a:rPr lang="fr-FR" sz="2400" dirty="0">
                <a:solidFill>
                  <a:schemeClr val="accent2">
                    <a:lumMod val="75000"/>
                  </a:schemeClr>
                </a:solidFill>
                <a:latin typeface="+mj-lt"/>
              </a:rPr>
              <a:t>La régression linéaire (programme de l’année suivante) a été introduite à travers une expérience concrète.</a:t>
            </a:r>
          </a:p>
          <a:p>
            <a:r>
              <a:rPr lang="fr-FR" sz="2400" dirty="0" smtClean="0">
                <a:solidFill>
                  <a:schemeClr val="accent2">
                    <a:lumMod val="75000"/>
                  </a:schemeClr>
                </a:solidFill>
                <a:latin typeface="+mj-lt"/>
              </a:rPr>
              <a:t>Des </a:t>
            </a:r>
            <a:r>
              <a:rPr lang="fr-FR" sz="2400" dirty="0">
                <a:solidFill>
                  <a:schemeClr val="accent2">
                    <a:lumMod val="75000"/>
                  </a:schemeClr>
                </a:solidFill>
                <a:latin typeface="+mj-lt"/>
              </a:rPr>
              <a:t>notions antérieures ont été réinvesties </a:t>
            </a:r>
            <a:r>
              <a:rPr lang="fr-FR" sz="2400" dirty="0" smtClean="0">
                <a:solidFill>
                  <a:schemeClr val="accent2">
                    <a:lumMod val="75000"/>
                  </a:schemeClr>
                </a:solidFill>
                <a:latin typeface="+mj-lt"/>
              </a:rPr>
              <a:t>(équation </a:t>
            </a:r>
            <a:r>
              <a:rPr lang="fr-FR" sz="2400" dirty="0">
                <a:solidFill>
                  <a:schemeClr val="accent2">
                    <a:lumMod val="75000"/>
                  </a:schemeClr>
                </a:solidFill>
                <a:latin typeface="+mj-lt"/>
              </a:rPr>
              <a:t>de droite, proportionnalité…)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3"/>
            <a:ext cx="8229600" cy="1143000"/>
          </a:xfrm>
        </p:spPr>
        <p:txBody>
          <a:bodyPr/>
          <a:lstStyle/>
          <a:p>
            <a:r>
              <a:rPr lang="fr-FR" b="1" dirty="0" smtClean="0">
                <a:solidFill>
                  <a:srgbClr val="FF0000"/>
                </a:solidFill>
              </a:rPr>
              <a:t>Conclusion</a:t>
            </a:r>
            <a:endParaRPr lang="fr-FR" b="1" dirty="0">
              <a:solidFill>
                <a:srgbClr val="FF0000"/>
              </a:solidFill>
            </a:endParaRPr>
          </a:p>
        </p:txBody>
      </p:sp>
      <p:sp>
        <p:nvSpPr>
          <p:cNvPr id="3" name="Espace réservé du contenu 2"/>
          <p:cNvSpPr>
            <a:spLocks noGrp="1"/>
          </p:cNvSpPr>
          <p:nvPr>
            <p:ph idx="1"/>
          </p:nvPr>
        </p:nvSpPr>
        <p:spPr>
          <a:xfrm>
            <a:off x="457200" y="908720"/>
            <a:ext cx="8229600" cy="5251722"/>
          </a:xfrm>
        </p:spPr>
        <p:txBody>
          <a:bodyPr>
            <a:noAutofit/>
          </a:bodyPr>
          <a:lstStyle/>
          <a:p>
            <a:pPr marL="0" indent="0">
              <a:buNone/>
            </a:pPr>
            <a:r>
              <a:rPr lang="fr-FR" sz="2400" dirty="0" smtClean="0">
                <a:solidFill>
                  <a:schemeClr val="accent2">
                    <a:lumMod val="75000"/>
                  </a:schemeClr>
                </a:solidFill>
                <a:latin typeface="+mj-lt"/>
              </a:rPr>
              <a:t>La suite du travail :</a:t>
            </a:r>
          </a:p>
          <a:p>
            <a:r>
              <a:rPr lang="fr-FR" sz="2400" dirty="0" smtClean="0">
                <a:solidFill>
                  <a:schemeClr val="accent2">
                    <a:lumMod val="75000"/>
                  </a:schemeClr>
                </a:solidFill>
                <a:latin typeface="+mj-lt"/>
              </a:rPr>
              <a:t>Reprise du TP où on exprime la pression en fonction de la profondeur d'eau par une fonction affine.</a:t>
            </a:r>
          </a:p>
          <a:p>
            <a:r>
              <a:rPr lang="fr-FR" sz="2400" dirty="0" smtClean="0">
                <a:solidFill>
                  <a:schemeClr val="accent2">
                    <a:lumMod val="75000"/>
                  </a:schemeClr>
                </a:solidFill>
                <a:latin typeface="+mj-lt"/>
              </a:rPr>
              <a:t>Graphiquement (décalage de la droite) et par le calcul (soustraction de l'ordonnée à l'origine </a:t>
            </a:r>
            <a:r>
              <a:rPr lang="fr-FR" sz="2400" i="1" dirty="0" smtClean="0">
                <a:solidFill>
                  <a:schemeClr val="accent2">
                    <a:lumMod val="75000"/>
                  </a:schemeClr>
                </a:solidFill>
                <a:latin typeface="+mj-lt"/>
              </a:rPr>
              <a:t>p</a:t>
            </a:r>
            <a:r>
              <a:rPr lang="fr-FR" sz="2400" baseline="-25000" dirty="0" smtClean="0">
                <a:solidFill>
                  <a:schemeClr val="accent2">
                    <a:lumMod val="75000"/>
                  </a:schemeClr>
                </a:solidFill>
                <a:latin typeface="+mj-lt"/>
              </a:rPr>
              <a:t>0</a:t>
            </a:r>
            <a:r>
              <a:rPr lang="fr-FR" sz="2400" dirty="0" smtClean="0">
                <a:solidFill>
                  <a:schemeClr val="accent2">
                    <a:lumMod val="75000"/>
                  </a:schemeClr>
                </a:solidFill>
                <a:latin typeface="+mj-lt"/>
              </a:rPr>
              <a:t>), on met en évidence la proportionnalité entre la différence de pression </a:t>
            </a:r>
            <a:r>
              <a:rPr lang="fr-FR" sz="2400" dirty="0">
                <a:solidFill>
                  <a:schemeClr val="accent2">
                    <a:lumMod val="75000"/>
                  </a:schemeClr>
                </a:solidFill>
                <a:latin typeface="+mj-lt"/>
              </a:rPr>
              <a:t>et  la profondeur </a:t>
            </a:r>
            <a:r>
              <a:rPr lang="fr-FR" sz="2400" dirty="0" smtClean="0">
                <a:solidFill>
                  <a:schemeClr val="accent2">
                    <a:lumMod val="75000"/>
                  </a:schemeClr>
                </a:solidFill>
                <a:latin typeface="+mj-lt"/>
              </a:rPr>
              <a:t>d'eau : fonction linéaire.</a:t>
            </a:r>
          </a:p>
          <a:p>
            <a:r>
              <a:rPr lang="fr-FR" sz="2400" dirty="0" smtClean="0">
                <a:solidFill>
                  <a:schemeClr val="accent2">
                    <a:lumMod val="75000"/>
                  </a:schemeClr>
                </a:solidFill>
                <a:latin typeface="+mj-lt"/>
              </a:rPr>
              <a:t>On renouvelle le TP en EXAO dans deux autres liquides (eau salée saturée et alcool).</a:t>
            </a:r>
          </a:p>
        </p:txBody>
      </p:sp>
    </p:spTree>
    <p:extLst>
      <p:ext uri="{BB962C8B-B14F-4D97-AF65-F5344CB8AC3E}">
        <p14:creationId xmlns:p14="http://schemas.microsoft.com/office/powerpoint/2010/main" val="235245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741923" y="574973"/>
            <a:ext cx="4611821" cy="6081437"/>
          </a:xfrm>
          <a:prstGeom prst="rect">
            <a:avLst/>
          </a:prstGeom>
        </p:spPr>
      </p:pic>
      <p:sp>
        <p:nvSpPr>
          <p:cNvPr id="7" name="ZoneTexte 6"/>
          <p:cNvSpPr txBox="1"/>
          <p:nvPr/>
        </p:nvSpPr>
        <p:spPr>
          <a:xfrm>
            <a:off x="5353744" y="2671381"/>
            <a:ext cx="3106688" cy="646331"/>
          </a:xfrm>
          <a:prstGeom prst="rect">
            <a:avLst/>
          </a:prstGeom>
          <a:noFill/>
        </p:spPr>
        <p:txBody>
          <a:bodyPr wrap="square" rtlCol="0">
            <a:spAutoFit/>
          </a:bodyPr>
          <a:lstStyle/>
          <a:p>
            <a:r>
              <a:rPr lang="fr-FR" dirty="0" smtClean="0">
                <a:solidFill>
                  <a:srgbClr val="00B050"/>
                </a:solidFill>
                <a:latin typeface="+mj-lt"/>
              </a:rPr>
              <a:t>p</a:t>
            </a:r>
            <a:r>
              <a:rPr lang="fr-FR" baseline="-25000" dirty="0" smtClean="0">
                <a:solidFill>
                  <a:srgbClr val="00B050"/>
                </a:solidFill>
                <a:latin typeface="+mj-lt"/>
              </a:rPr>
              <a:t>m(alcool) </a:t>
            </a:r>
            <a:r>
              <a:rPr lang="fr-FR" dirty="0" smtClean="0">
                <a:solidFill>
                  <a:srgbClr val="00B050"/>
                </a:solidFill>
                <a:latin typeface="+mj-lt"/>
              </a:rPr>
              <a:t>= 8,0 × 10</a:t>
            </a:r>
            <a:r>
              <a:rPr lang="fr-FR" baseline="30000" dirty="0" smtClean="0">
                <a:solidFill>
                  <a:srgbClr val="00B050"/>
                </a:solidFill>
                <a:latin typeface="+mj-lt"/>
              </a:rPr>
              <a:t>3</a:t>
            </a:r>
            <a:r>
              <a:rPr lang="fr-FR" dirty="0" smtClean="0">
                <a:solidFill>
                  <a:srgbClr val="00B050"/>
                </a:solidFill>
                <a:latin typeface="+mj-lt"/>
              </a:rPr>
              <a:t> </a:t>
            </a:r>
            <a:r>
              <a:rPr lang="fr-FR" i="1" dirty="0" smtClean="0">
                <a:solidFill>
                  <a:srgbClr val="00B050"/>
                </a:solidFill>
                <a:latin typeface="+mj-lt"/>
              </a:rPr>
              <a:t>h </a:t>
            </a:r>
            <a:r>
              <a:rPr lang="fr-FR" dirty="0" smtClean="0">
                <a:solidFill>
                  <a:srgbClr val="00B050"/>
                </a:solidFill>
                <a:latin typeface="+mj-lt"/>
              </a:rPr>
              <a:t>+10</a:t>
            </a:r>
            <a:r>
              <a:rPr lang="fr-FR" baseline="30000" dirty="0" smtClean="0">
                <a:solidFill>
                  <a:srgbClr val="00B050"/>
                </a:solidFill>
                <a:latin typeface="+mj-lt"/>
              </a:rPr>
              <a:t>5</a:t>
            </a:r>
            <a:r>
              <a:rPr lang="fr-FR" i="1" dirty="0" smtClean="0">
                <a:latin typeface="+mj-lt"/>
              </a:rPr>
              <a:t> </a:t>
            </a:r>
            <a:endParaRPr lang="fr-FR" dirty="0">
              <a:latin typeface="+mj-lt"/>
            </a:endParaRPr>
          </a:p>
          <a:p>
            <a:endParaRPr lang="fr-FR" dirty="0"/>
          </a:p>
        </p:txBody>
      </p:sp>
      <p:sp>
        <p:nvSpPr>
          <p:cNvPr id="8" name="ZoneTexte 7"/>
          <p:cNvSpPr txBox="1"/>
          <p:nvPr/>
        </p:nvSpPr>
        <p:spPr>
          <a:xfrm>
            <a:off x="5347443" y="1108586"/>
            <a:ext cx="3106688" cy="369332"/>
          </a:xfrm>
          <a:prstGeom prst="rect">
            <a:avLst/>
          </a:prstGeom>
          <a:noFill/>
        </p:spPr>
        <p:txBody>
          <a:bodyPr wrap="square" rtlCol="0">
            <a:spAutoFit/>
          </a:bodyPr>
          <a:lstStyle/>
          <a:p>
            <a:r>
              <a:rPr lang="fr-FR" dirty="0" smtClean="0">
                <a:solidFill>
                  <a:srgbClr val="0070C0"/>
                </a:solidFill>
                <a:latin typeface="+mj-lt"/>
              </a:rPr>
              <a:t>p</a:t>
            </a:r>
            <a:r>
              <a:rPr lang="fr-FR" baseline="-25000" dirty="0" smtClean="0">
                <a:solidFill>
                  <a:srgbClr val="0070C0"/>
                </a:solidFill>
                <a:latin typeface="+mj-lt"/>
              </a:rPr>
              <a:t>m(eau salée) </a:t>
            </a:r>
            <a:r>
              <a:rPr lang="fr-FR" dirty="0" smtClean="0">
                <a:solidFill>
                  <a:srgbClr val="0070C0"/>
                </a:solidFill>
                <a:latin typeface="+mj-lt"/>
              </a:rPr>
              <a:t>= 12,1 × 10</a:t>
            </a:r>
            <a:r>
              <a:rPr lang="fr-FR" baseline="30000" dirty="0" smtClean="0">
                <a:solidFill>
                  <a:srgbClr val="0070C0"/>
                </a:solidFill>
                <a:latin typeface="+mj-lt"/>
              </a:rPr>
              <a:t>3</a:t>
            </a:r>
            <a:r>
              <a:rPr lang="fr-FR" dirty="0" smtClean="0">
                <a:solidFill>
                  <a:srgbClr val="0070C0"/>
                </a:solidFill>
                <a:latin typeface="+mj-lt"/>
              </a:rPr>
              <a:t> </a:t>
            </a:r>
            <a:r>
              <a:rPr lang="fr-FR" i="1" dirty="0" smtClean="0">
                <a:solidFill>
                  <a:srgbClr val="0070C0"/>
                </a:solidFill>
                <a:latin typeface="+mj-lt"/>
              </a:rPr>
              <a:t>h </a:t>
            </a:r>
            <a:r>
              <a:rPr lang="fr-FR" dirty="0" smtClean="0">
                <a:solidFill>
                  <a:srgbClr val="0070C0"/>
                </a:solidFill>
                <a:latin typeface="+mj-lt"/>
              </a:rPr>
              <a:t>+10</a:t>
            </a:r>
            <a:r>
              <a:rPr lang="fr-FR" baseline="30000" dirty="0" smtClean="0">
                <a:solidFill>
                  <a:srgbClr val="0070C0"/>
                </a:solidFill>
                <a:latin typeface="+mj-lt"/>
              </a:rPr>
              <a:t>5</a:t>
            </a:r>
            <a:r>
              <a:rPr lang="fr-FR" i="1" dirty="0" smtClean="0">
                <a:latin typeface="+mj-lt"/>
              </a:rPr>
              <a:t> </a:t>
            </a:r>
            <a:endParaRPr lang="fr-FR" dirty="0">
              <a:latin typeface="+mj-lt"/>
            </a:endParaRPr>
          </a:p>
        </p:txBody>
      </p:sp>
      <p:sp>
        <p:nvSpPr>
          <p:cNvPr id="9" name="ZoneTexte 8"/>
          <p:cNvSpPr txBox="1"/>
          <p:nvPr/>
        </p:nvSpPr>
        <p:spPr>
          <a:xfrm>
            <a:off x="5353744" y="1831633"/>
            <a:ext cx="3106688" cy="369332"/>
          </a:xfrm>
          <a:prstGeom prst="rect">
            <a:avLst/>
          </a:prstGeom>
          <a:noFill/>
        </p:spPr>
        <p:txBody>
          <a:bodyPr wrap="square" rtlCol="0">
            <a:spAutoFit/>
          </a:bodyPr>
          <a:lstStyle/>
          <a:p>
            <a:r>
              <a:rPr lang="fr-FR" dirty="0" smtClean="0">
                <a:solidFill>
                  <a:srgbClr val="FF0000"/>
                </a:solidFill>
                <a:latin typeface="+mj-lt"/>
              </a:rPr>
              <a:t>p</a:t>
            </a:r>
            <a:r>
              <a:rPr lang="fr-FR" baseline="-25000" dirty="0" smtClean="0">
                <a:solidFill>
                  <a:srgbClr val="FF0000"/>
                </a:solidFill>
                <a:latin typeface="+mj-lt"/>
              </a:rPr>
              <a:t>m(eau) </a:t>
            </a:r>
            <a:r>
              <a:rPr lang="fr-FR" dirty="0" smtClean="0">
                <a:solidFill>
                  <a:srgbClr val="FF0000"/>
                </a:solidFill>
                <a:latin typeface="+mj-lt"/>
              </a:rPr>
              <a:t>= 10,3 × 10</a:t>
            </a:r>
            <a:r>
              <a:rPr lang="fr-FR" baseline="30000" dirty="0" smtClean="0">
                <a:solidFill>
                  <a:srgbClr val="FF0000"/>
                </a:solidFill>
                <a:latin typeface="+mj-lt"/>
              </a:rPr>
              <a:t>3</a:t>
            </a:r>
            <a:r>
              <a:rPr lang="fr-FR" dirty="0" smtClean="0">
                <a:solidFill>
                  <a:srgbClr val="FF0000"/>
                </a:solidFill>
                <a:latin typeface="+mj-lt"/>
              </a:rPr>
              <a:t> </a:t>
            </a:r>
            <a:r>
              <a:rPr lang="fr-FR" i="1" dirty="0" smtClean="0">
                <a:solidFill>
                  <a:srgbClr val="FF0000"/>
                </a:solidFill>
                <a:latin typeface="+mj-lt"/>
              </a:rPr>
              <a:t>h </a:t>
            </a:r>
            <a:r>
              <a:rPr lang="fr-FR" dirty="0" smtClean="0">
                <a:solidFill>
                  <a:srgbClr val="FF0000"/>
                </a:solidFill>
                <a:latin typeface="+mj-lt"/>
              </a:rPr>
              <a:t>+10</a:t>
            </a:r>
            <a:r>
              <a:rPr lang="fr-FR" baseline="30000" dirty="0" smtClean="0">
                <a:solidFill>
                  <a:srgbClr val="FF0000"/>
                </a:solidFill>
                <a:latin typeface="+mj-lt"/>
              </a:rPr>
              <a:t>5</a:t>
            </a:r>
            <a:r>
              <a:rPr lang="fr-FR" i="1" dirty="0" smtClean="0">
                <a:solidFill>
                  <a:srgbClr val="FF0000"/>
                </a:solidFill>
                <a:latin typeface="+mj-lt"/>
              </a:rPr>
              <a:t> </a:t>
            </a:r>
          </a:p>
        </p:txBody>
      </p:sp>
      <p:sp>
        <p:nvSpPr>
          <p:cNvPr id="11" name="ZoneTexte 10"/>
          <p:cNvSpPr txBox="1"/>
          <p:nvPr/>
        </p:nvSpPr>
        <p:spPr>
          <a:xfrm>
            <a:off x="4427984" y="6165304"/>
            <a:ext cx="864096" cy="307777"/>
          </a:xfrm>
          <a:prstGeom prst="rect">
            <a:avLst/>
          </a:prstGeom>
          <a:solidFill>
            <a:schemeClr val="bg1"/>
          </a:solidFill>
        </p:spPr>
        <p:txBody>
          <a:bodyPr wrap="square" rtlCol="0">
            <a:spAutoFit/>
          </a:bodyPr>
          <a:lstStyle/>
          <a:p>
            <a:pPr algn="r"/>
            <a:r>
              <a:rPr lang="fr-FR" sz="1400" i="1" dirty="0" smtClean="0">
                <a:latin typeface="+mj-lt"/>
              </a:rPr>
              <a:t>h</a:t>
            </a:r>
            <a:r>
              <a:rPr lang="fr-FR" sz="1400" dirty="0" smtClean="0">
                <a:latin typeface="+mj-lt"/>
              </a:rPr>
              <a:t> en m</a:t>
            </a:r>
            <a:endParaRPr lang="fr-FR" sz="1400" i="1" dirty="0"/>
          </a:p>
        </p:txBody>
      </p:sp>
      <p:sp>
        <p:nvSpPr>
          <p:cNvPr id="12" name="ZoneTexte 11"/>
          <p:cNvSpPr txBox="1"/>
          <p:nvPr/>
        </p:nvSpPr>
        <p:spPr>
          <a:xfrm>
            <a:off x="1043608" y="620688"/>
            <a:ext cx="1440160" cy="307777"/>
          </a:xfrm>
          <a:prstGeom prst="rect">
            <a:avLst/>
          </a:prstGeom>
          <a:solidFill>
            <a:schemeClr val="bg1"/>
          </a:solidFill>
        </p:spPr>
        <p:txBody>
          <a:bodyPr wrap="square" rtlCol="0">
            <a:spAutoFit/>
          </a:bodyPr>
          <a:lstStyle/>
          <a:p>
            <a:r>
              <a:rPr lang="fr-FR" sz="1400" i="1" dirty="0" smtClean="0">
                <a:latin typeface="+mj-lt"/>
              </a:rPr>
              <a:t>p</a:t>
            </a:r>
            <a:r>
              <a:rPr lang="fr-FR" sz="1400" dirty="0" smtClean="0">
                <a:latin typeface="+mj-lt"/>
              </a:rPr>
              <a:t> et </a:t>
            </a:r>
            <a:r>
              <a:rPr lang="fr-FR" sz="1400" i="1" dirty="0" smtClean="0">
                <a:latin typeface="+mj-lt"/>
              </a:rPr>
              <a:t>p</a:t>
            </a:r>
            <a:r>
              <a:rPr lang="fr-FR" sz="1400" i="1" baseline="-25000" dirty="0" smtClean="0">
                <a:latin typeface="+mj-lt"/>
              </a:rPr>
              <a:t>m</a:t>
            </a:r>
            <a:r>
              <a:rPr lang="fr-FR" sz="1400" dirty="0" smtClean="0">
                <a:latin typeface="+mj-lt"/>
              </a:rPr>
              <a:t> en kPa</a:t>
            </a:r>
            <a:endParaRPr lang="fr-FR" sz="1400" i="1" dirty="0"/>
          </a:p>
        </p:txBody>
      </p:sp>
      <p:sp>
        <p:nvSpPr>
          <p:cNvPr id="13" name="ZoneTexte 12"/>
          <p:cNvSpPr txBox="1"/>
          <p:nvPr/>
        </p:nvSpPr>
        <p:spPr>
          <a:xfrm>
            <a:off x="5319406" y="589910"/>
            <a:ext cx="3106688" cy="369332"/>
          </a:xfrm>
          <a:prstGeom prst="rect">
            <a:avLst/>
          </a:prstGeom>
          <a:noFill/>
        </p:spPr>
        <p:txBody>
          <a:bodyPr wrap="square" rtlCol="0">
            <a:spAutoFit/>
          </a:bodyPr>
          <a:lstStyle/>
          <a:p>
            <a:pPr algn="ctr"/>
            <a:r>
              <a:rPr lang="fr-FR" b="1" dirty="0" smtClean="0">
                <a:solidFill>
                  <a:schemeClr val="accent2">
                    <a:lumMod val="75000"/>
                  </a:schemeClr>
                </a:solidFill>
                <a:latin typeface="+mj-lt"/>
              </a:rPr>
              <a:t>Fonctions de modélisation</a:t>
            </a:r>
            <a:r>
              <a:rPr lang="fr-FR" b="1" i="1" dirty="0" smtClean="0">
                <a:solidFill>
                  <a:schemeClr val="accent2">
                    <a:lumMod val="75000"/>
                  </a:schemeClr>
                </a:solidFill>
              </a:rPr>
              <a:t> </a:t>
            </a:r>
            <a:endParaRPr lang="fr-FR" b="1" dirty="0">
              <a:solidFill>
                <a:schemeClr val="accent2">
                  <a:lumMod val="75000"/>
                </a:schemeClr>
              </a:solidFill>
            </a:endParaRPr>
          </a:p>
        </p:txBody>
      </p:sp>
    </p:spTree>
    <p:extLst>
      <p:ext uri="{BB962C8B-B14F-4D97-AF65-F5344CB8AC3E}">
        <p14:creationId xmlns:p14="http://schemas.microsoft.com/office/powerpoint/2010/main" val="270470574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473"/>
            <a:ext cx="8229600" cy="1143000"/>
          </a:xfrm>
        </p:spPr>
        <p:txBody>
          <a:bodyPr/>
          <a:lstStyle/>
          <a:p>
            <a:r>
              <a:rPr lang="fr-FR" b="1" dirty="0" smtClean="0">
                <a:solidFill>
                  <a:srgbClr val="FF0000"/>
                </a:solidFill>
              </a:rPr>
              <a:t>Conclusion</a:t>
            </a:r>
            <a:endParaRPr lang="fr-FR" b="1" dirty="0">
              <a:solidFill>
                <a:srgbClr val="FF0000"/>
              </a:solidFill>
            </a:endParaRPr>
          </a:p>
        </p:txBody>
      </p:sp>
      <p:sp>
        <p:nvSpPr>
          <p:cNvPr id="3" name="Espace réservé du contenu 2"/>
          <p:cNvSpPr>
            <a:spLocks noGrp="1"/>
          </p:cNvSpPr>
          <p:nvPr>
            <p:ph idx="1"/>
          </p:nvPr>
        </p:nvSpPr>
        <p:spPr>
          <a:xfrm>
            <a:off x="457200" y="980728"/>
            <a:ext cx="8229600" cy="5251722"/>
          </a:xfrm>
        </p:spPr>
        <p:txBody>
          <a:bodyPr>
            <a:noAutofit/>
          </a:bodyPr>
          <a:lstStyle/>
          <a:p>
            <a:r>
              <a:rPr lang="fr-FR" sz="2400" dirty="0" smtClean="0">
                <a:solidFill>
                  <a:schemeClr val="accent2">
                    <a:lumMod val="75000"/>
                  </a:schemeClr>
                </a:solidFill>
                <a:latin typeface="+mj-lt"/>
              </a:rPr>
              <a:t>Cela conduit à :</a:t>
            </a:r>
          </a:p>
          <a:p>
            <a:pPr lvl="1"/>
            <a:r>
              <a:rPr lang="fr-FR" sz="2400" dirty="0" smtClean="0">
                <a:solidFill>
                  <a:schemeClr val="accent2">
                    <a:lumMod val="75000"/>
                  </a:schemeClr>
                </a:solidFill>
                <a:latin typeface="+mj-lt"/>
              </a:rPr>
              <a:t>un travail </a:t>
            </a:r>
            <a:r>
              <a:rPr lang="fr-FR" sz="2400" dirty="0">
                <a:solidFill>
                  <a:schemeClr val="accent2">
                    <a:lumMod val="75000"/>
                  </a:schemeClr>
                </a:solidFill>
                <a:latin typeface="+mj-lt"/>
              </a:rPr>
              <a:t>sur la valeur du coefficient </a:t>
            </a:r>
            <a:r>
              <a:rPr lang="fr-FR" sz="2400" dirty="0" smtClean="0">
                <a:solidFill>
                  <a:schemeClr val="accent2">
                    <a:lumMod val="75000"/>
                  </a:schemeClr>
                </a:solidFill>
                <a:latin typeface="+mj-lt"/>
              </a:rPr>
              <a:t>directeur, </a:t>
            </a:r>
          </a:p>
          <a:p>
            <a:pPr lvl="1"/>
            <a:r>
              <a:rPr lang="fr-FR" sz="2400" dirty="0" smtClean="0">
                <a:solidFill>
                  <a:schemeClr val="accent2">
                    <a:lumMod val="75000"/>
                  </a:schemeClr>
                </a:solidFill>
                <a:latin typeface="+mj-lt"/>
              </a:rPr>
              <a:t>un travail sur la proportionnalité du coefficient directeur avec la masse volumique du liquide,</a:t>
            </a:r>
          </a:p>
          <a:p>
            <a:pPr lvl="1"/>
            <a:r>
              <a:rPr lang="fr-FR" sz="2400" dirty="0" smtClean="0">
                <a:solidFill>
                  <a:schemeClr val="accent2">
                    <a:lumMod val="75000"/>
                  </a:schemeClr>
                </a:solidFill>
                <a:latin typeface="+mj-lt"/>
              </a:rPr>
              <a:t>à reconnaître la constante g comme coefficient de proportionnalité.</a:t>
            </a:r>
          </a:p>
        </p:txBody>
      </p:sp>
    </p:spTree>
    <p:extLst>
      <p:ext uri="{BB962C8B-B14F-4D97-AF65-F5344CB8AC3E}">
        <p14:creationId xmlns:p14="http://schemas.microsoft.com/office/powerpoint/2010/main" val="35159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normAutofit/>
          </a:bodyPr>
          <a:lstStyle/>
          <a:p>
            <a:pPr marL="0" indent="0" algn="ctr">
              <a:buNone/>
            </a:pPr>
            <a:r>
              <a:rPr lang="fr-FR" sz="7200" b="1" dirty="0" smtClean="0">
                <a:solidFill>
                  <a:schemeClr val="accent2">
                    <a:lumMod val="75000"/>
                  </a:schemeClr>
                </a:solidFill>
                <a:latin typeface="+mj-lt"/>
              </a:rPr>
              <a:t>Merci </a:t>
            </a:r>
          </a:p>
          <a:p>
            <a:pPr marL="0" indent="0" algn="ctr">
              <a:buNone/>
            </a:pPr>
            <a:r>
              <a:rPr lang="fr-FR" sz="7200" b="1" dirty="0" smtClean="0">
                <a:solidFill>
                  <a:schemeClr val="accent2">
                    <a:lumMod val="75000"/>
                  </a:schemeClr>
                </a:solidFill>
                <a:latin typeface="+mj-lt"/>
              </a:rPr>
              <a:t>de votre </a:t>
            </a:r>
          </a:p>
          <a:p>
            <a:pPr marL="0" indent="0" algn="ctr">
              <a:buNone/>
            </a:pPr>
            <a:r>
              <a:rPr lang="fr-FR" sz="7200" b="1" dirty="0" smtClean="0">
                <a:solidFill>
                  <a:schemeClr val="accent2">
                    <a:lumMod val="75000"/>
                  </a:schemeClr>
                </a:solidFill>
                <a:latin typeface="+mj-lt"/>
              </a:rPr>
              <a:t>attention</a:t>
            </a:r>
            <a:endParaRPr lang="fr-FR" sz="7200" b="1" dirty="0">
              <a:solidFill>
                <a:schemeClr val="accent2">
                  <a:lumMod val="75000"/>
                </a:schemeClr>
              </a:solidFill>
              <a:latin typeface="+mj-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dirty="0" smtClean="0">
                <a:solidFill>
                  <a:schemeClr val="accent2">
                    <a:lumMod val="75000"/>
                  </a:schemeClr>
                </a:solidFill>
                <a:latin typeface="+mj-lt"/>
              </a:rPr>
              <a:t>TP1 : 	Pression et forces pressantes</a:t>
            </a:r>
          </a:p>
          <a:p>
            <a:pPr>
              <a:tabLst>
                <a:tab pos="1428750" algn="l"/>
              </a:tabLst>
            </a:pPr>
            <a:r>
              <a:rPr lang="fr-FR" dirty="0" smtClean="0">
                <a:solidFill>
                  <a:schemeClr val="tx2">
                    <a:lumMod val="60000"/>
                    <a:lumOff val="40000"/>
                  </a:schemeClr>
                </a:solidFill>
                <a:latin typeface="+mj-lt"/>
              </a:rPr>
              <a:t>TP2 : 	Pourquoi les hublots des sous-marins  		sont-ils épais ?</a:t>
            </a:r>
          </a:p>
          <a:p>
            <a:pPr>
              <a:tabLst>
                <a:tab pos="1428750" algn="l"/>
              </a:tabLst>
            </a:pPr>
            <a:r>
              <a:rPr lang="fr-FR" dirty="0" smtClean="0">
                <a:solidFill>
                  <a:schemeClr val="tx2">
                    <a:lumMod val="60000"/>
                    <a:lumOff val="40000"/>
                  </a:schemeClr>
                </a:solidFill>
                <a:latin typeface="+mj-lt"/>
              </a:rPr>
              <a:t>Analyse des résultats du TP2</a:t>
            </a:r>
          </a:p>
          <a:p>
            <a:pPr>
              <a:tabLst>
                <a:tab pos="1428750" algn="l"/>
              </a:tabLst>
            </a:pPr>
            <a:r>
              <a:rPr lang="fr-FR" dirty="0" smtClean="0">
                <a:solidFill>
                  <a:schemeClr val="accent6">
                    <a:lumMod val="75000"/>
                  </a:schemeClr>
                </a:solidFill>
                <a:latin typeface="+mj-lt"/>
              </a:rPr>
              <a:t>TP3 : 	Incertitude liée à un manipulateur</a:t>
            </a:r>
          </a:p>
          <a:p>
            <a:r>
              <a:rPr lang="fr-FR" dirty="0" smtClean="0">
                <a:solidFill>
                  <a:schemeClr val="accent6">
                    <a:lumMod val="75000"/>
                  </a:schemeClr>
                </a:solidFill>
                <a:latin typeface="+mj-lt"/>
              </a:rPr>
              <a:t>Analyse des résultats du TP3</a:t>
            </a:r>
          </a:p>
          <a:p>
            <a:r>
              <a:rPr lang="fr-FR" dirty="0" smtClean="0">
                <a:solidFill>
                  <a:schemeClr val="tx2">
                    <a:lumMod val="60000"/>
                    <a:lumOff val="40000"/>
                  </a:schemeClr>
                </a:solidFill>
                <a:latin typeface="+mj-lt"/>
              </a:rPr>
              <a:t>Retour sur le TP2</a:t>
            </a:r>
          </a:p>
          <a:p>
            <a:r>
              <a:rPr lang="fr-FR" dirty="0" smtClean="0">
                <a:solidFill>
                  <a:srgbClr val="FF0000"/>
                </a:solidFill>
                <a:latin typeface="+mj-lt"/>
              </a:rPr>
              <a:t>Conclusion </a:t>
            </a:r>
            <a:endParaRPr lang="fr-FR" dirty="0">
              <a:solidFill>
                <a:srgbClr val="FF00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351"/>
            <a:ext cx="8229600" cy="1143000"/>
          </a:xfrm>
        </p:spPr>
        <p:txBody>
          <a:bodyPr>
            <a:normAutofit/>
          </a:bodyPr>
          <a:lstStyle/>
          <a:p>
            <a:r>
              <a:rPr lang="fr-FR" b="1" dirty="0" smtClean="0">
                <a:solidFill>
                  <a:schemeClr val="accent2">
                    <a:lumMod val="75000"/>
                  </a:schemeClr>
                </a:solidFill>
              </a:rPr>
              <a:t>DÉROULEMENT</a:t>
            </a:r>
            <a:endParaRPr lang="fr-FR" b="1" dirty="0">
              <a:solidFill>
                <a:schemeClr val="accent2">
                  <a:lumMod val="75000"/>
                </a:schemeClr>
              </a:solidFill>
            </a:endParaRPr>
          </a:p>
        </p:txBody>
      </p:sp>
      <p:sp>
        <p:nvSpPr>
          <p:cNvPr id="3" name="Espace réservé du contenu 2"/>
          <p:cNvSpPr>
            <a:spLocks noGrp="1"/>
          </p:cNvSpPr>
          <p:nvPr>
            <p:ph idx="1"/>
          </p:nvPr>
        </p:nvSpPr>
        <p:spPr>
          <a:xfrm>
            <a:off x="457200" y="1685041"/>
            <a:ext cx="8507288" cy="4840303"/>
          </a:xfrm>
        </p:spPr>
        <p:txBody>
          <a:bodyPr>
            <a:normAutofit/>
          </a:bodyPr>
          <a:lstStyle/>
          <a:p>
            <a:pPr>
              <a:tabLst>
                <a:tab pos="1428750" algn="l"/>
              </a:tabLst>
            </a:pPr>
            <a:r>
              <a:rPr lang="fr-FR" b="1" dirty="0" smtClean="0">
                <a:solidFill>
                  <a:schemeClr val="accent2">
                    <a:lumMod val="75000"/>
                  </a:schemeClr>
                </a:solidFill>
                <a:latin typeface="+mj-lt"/>
              </a:rPr>
              <a:t>TP1 : 	Pression et forces pressantes</a:t>
            </a:r>
          </a:p>
          <a:p>
            <a:pPr>
              <a:tabLst>
                <a:tab pos="1428750" algn="l"/>
              </a:tabLst>
            </a:pPr>
            <a:r>
              <a:rPr lang="fr-FR" dirty="0" smtClean="0">
                <a:solidFill>
                  <a:schemeClr val="tx2">
                    <a:lumMod val="20000"/>
                    <a:lumOff val="80000"/>
                  </a:schemeClr>
                </a:solidFill>
                <a:latin typeface="+mj-lt"/>
              </a:rPr>
              <a:t>TP2 : 	Pourquoi les hublots des sous-marins  		sont-ils épais ?</a:t>
            </a:r>
          </a:p>
          <a:p>
            <a:pPr>
              <a:tabLst>
                <a:tab pos="1428750" algn="l"/>
              </a:tabLst>
            </a:pPr>
            <a:r>
              <a:rPr lang="fr-FR" dirty="0" smtClean="0">
                <a:solidFill>
                  <a:schemeClr val="tx2">
                    <a:lumMod val="20000"/>
                    <a:lumOff val="80000"/>
                  </a:schemeClr>
                </a:solidFill>
                <a:latin typeface="+mj-lt"/>
              </a:rPr>
              <a:t>Analyse des résultats du TP2</a:t>
            </a:r>
          </a:p>
          <a:p>
            <a:pPr>
              <a:tabLst>
                <a:tab pos="1428750" algn="l"/>
              </a:tabLst>
            </a:pPr>
            <a:r>
              <a:rPr lang="fr-FR" dirty="0" smtClean="0">
                <a:solidFill>
                  <a:schemeClr val="accent6">
                    <a:lumMod val="40000"/>
                    <a:lumOff val="60000"/>
                  </a:schemeClr>
                </a:solidFill>
                <a:latin typeface="+mj-lt"/>
              </a:rPr>
              <a:t>TP3 : 	Incertitude liée à un manipulateur</a:t>
            </a:r>
          </a:p>
          <a:p>
            <a:r>
              <a:rPr lang="fr-FR" dirty="0" smtClean="0">
                <a:solidFill>
                  <a:schemeClr val="accent6">
                    <a:lumMod val="40000"/>
                    <a:lumOff val="60000"/>
                  </a:schemeClr>
                </a:solidFill>
                <a:latin typeface="+mj-lt"/>
              </a:rPr>
              <a:t>Analyse des résultats du TP3</a:t>
            </a:r>
          </a:p>
          <a:p>
            <a:r>
              <a:rPr lang="fr-FR" dirty="0" smtClean="0">
                <a:solidFill>
                  <a:schemeClr val="tx2">
                    <a:lumMod val="20000"/>
                    <a:lumOff val="80000"/>
                  </a:schemeClr>
                </a:solidFill>
                <a:latin typeface="+mj-lt"/>
              </a:rPr>
              <a:t>Retour sur le TP2</a:t>
            </a:r>
          </a:p>
          <a:p>
            <a:r>
              <a:rPr lang="fr-FR" dirty="0" smtClean="0">
                <a:solidFill>
                  <a:schemeClr val="accent2">
                    <a:lumMod val="40000"/>
                    <a:lumOff val="60000"/>
                  </a:schemeClr>
                </a:solidFill>
                <a:latin typeface="+mj-lt"/>
              </a:rPr>
              <a:t>Conclusion </a:t>
            </a:r>
            <a:endParaRPr lang="fr-FR" dirty="0">
              <a:solidFill>
                <a:schemeClr val="accent2">
                  <a:lumMod val="40000"/>
                  <a:lumOff val="60000"/>
                </a:schemeClr>
              </a:solidFill>
              <a:latin typeface="+mj-lt"/>
            </a:endParaRPr>
          </a:p>
        </p:txBody>
      </p:sp>
    </p:spTree>
    <p:extLst>
      <p:ext uri="{BB962C8B-B14F-4D97-AF65-F5344CB8AC3E}">
        <p14:creationId xmlns:p14="http://schemas.microsoft.com/office/powerpoint/2010/main" val="360912902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116632"/>
            <a:ext cx="8435280" cy="1143000"/>
          </a:xfrm>
        </p:spPr>
        <p:txBody>
          <a:bodyPr>
            <a:normAutofit/>
          </a:bodyPr>
          <a:lstStyle/>
          <a:p>
            <a:r>
              <a:rPr lang="fr-FR" b="1" dirty="0" smtClean="0">
                <a:solidFill>
                  <a:schemeClr val="accent2">
                    <a:lumMod val="75000"/>
                  </a:schemeClr>
                </a:solidFill>
              </a:rPr>
              <a:t>TP1 </a:t>
            </a:r>
            <a:r>
              <a:rPr lang="fr-FR" b="1" dirty="0" smtClean="0">
                <a:solidFill>
                  <a:schemeClr val="accent2">
                    <a:lumMod val="75000"/>
                  </a:schemeClr>
                </a:solidFill>
                <a:ea typeface="+mn-ea"/>
                <a:cs typeface="+mn-cs"/>
              </a:rPr>
              <a:t>: </a:t>
            </a:r>
            <a:r>
              <a:rPr lang="fr-FR" b="1" dirty="0">
                <a:solidFill>
                  <a:schemeClr val="accent2">
                    <a:lumMod val="75000"/>
                  </a:schemeClr>
                </a:solidFill>
                <a:ea typeface="+mn-ea"/>
                <a:cs typeface="+mn-cs"/>
              </a:rPr>
              <a:t>Pression et forces pressantes</a:t>
            </a:r>
          </a:p>
        </p:txBody>
      </p:sp>
      <p:pic>
        <p:nvPicPr>
          <p:cNvPr id="3" name="Image 2"/>
          <p:cNvPicPr>
            <a:picLocks noChangeAspect="1"/>
          </p:cNvPicPr>
          <p:nvPr/>
        </p:nvPicPr>
        <p:blipFill rotWithShape="1">
          <a:blip r:embed="rId2"/>
          <a:srcRect l="1658" t="8974" r="-1658" b="1680"/>
          <a:stretch/>
        </p:blipFill>
        <p:spPr>
          <a:xfrm>
            <a:off x="107504" y="1147056"/>
            <a:ext cx="4464496" cy="5583828"/>
          </a:xfrm>
          <a:prstGeom prst="rect">
            <a:avLst/>
          </a:prstGeom>
          <a:ln>
            <a:solidFill>
              <a:srgbClr val="000000"/>
            </a:solidFill>
          </a:ln>
        </p:spPr>
      </p:pic>
      <p:pic>
        <p:nvPicPr>
          <p:cNvPr id="4" name="Image 3"/>
          <p:cNvPicPr>
            <a:picLocks noChangeAspect="1"/>
          </p:cNvPicPr>
          <p:nvPr/>
        </p:nvPicPr>
        <p:blipFill>
          <a:blip r:embed="rId3"/>
          <a:stretch>
            <a:fillRect/>
          </a:stretch>
        </p:blipFill>
        <p:spPr>
          <a:xfrm>
            <a:off x="4848670" y="1137356"/>
            <a:ext cx="4295330" cy="4955939"/>
          </a:xfrm>
          <a:prstGeom prst="rect">
            <a:avLst/>
          </a:prstGeom>
          <a:ln>
            <a:solidFill>
              <a:srgbClr val="000000"/>
            </a:solidFill>
          </a:ln>
        </p:spPr>
      </p:pic>
    </p:spTree>
    <p:extLst>
      <p:ext uri="{BB962C8B-B14F-4D97-AF65-F5344CB8AC3E}">
        <p14:creationId xmlns:p14="http://schemas.microsoft.com/office/powerpoint/2010/main" val="37092959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251520" y="116632"/>
            <a:ext cx="8435280" cy="1143000"/>
          </a:xfrm>
        </p:spPr>
        <p:txBody>
          <a:bodyPr>
            <a:normAutofit/>
          </a:bodyPr>
          <a:lstStyle/>
          <a:p>
            <a:r>
              <a:rPr lang="fr-FR" b="1" dirty="0" smtClean="0">
                <a:solidFill>
                  <a:schemeClr val="accent2">
                    <a:lumMod val="75000"/>
                  </a:schemeClr>
                </a:solidFill>
              </a:rPr>
              <a:t>TP1 </a:t>
            </a:r>
            <a:r>
              <a:rPr lang="fr-FR" b="1" dirty="0" smtClean="0">
                <a:solidFill>
                  <a:schemeClr val="accent2">
                    <a:lumMod val="75000"/>
                  </a:schemeClr>
                </a:solidFill>
                <a:ea typeface="+mn-ea"/>
                <a:cs typeface="+mn-cs"/>
              </a:rPr>
              <a:t>: </a:t>
            </a:r>
            <a:r>
              <a:rPr lang="fr-FR" b="1" dirty="0">
                <a:solidFill>
                  <a:schemeClr val="accent2">
                    <a:lumMod val="75000"/>
                  </a:schemeClr>
                </a:solidFill>
                <a:ea typeface="+mn-ea"/>
                <a:cs typeface="+mn-cs"/>
              </a:rPr>
              <a:t>Pression et forces pressantes</a:t>
            </a:r>
          </a:p>
        </p:txBody>
      </p:sp>
      <p:pic>
        <p:nvPicPr>
          <p:cNvPr id="6" name="Image 5"/>
          <p:cNvPicPr>
            <a:picLocks noChangeAspect="1"/>
          </p:cNvPicPr>
          <p:nvPr/>
        </p:nvPicPr>
        <p:blipFill rotWithShape="1">
          <a:blip r:embed="rId2"/>
          <a:srcRect l="1658" t="15141" r="-1658" b="52209"/>
          <a:stretch/>
        </p:blipFill>
        <p:spPr>
          <a:xfrm>
            <a:off x="1043608" y="2996952"/>
            <a:ext cx="7056784" cy="3225389"/>
          </a:xfrm>
          <a:prstGeom prst="rect">
            <a:avLst/>
          </a:prstGeom>
          <a:ln>
            <a:solidFill>
              <a:srgbClr val="000000"/>
            </a:solidFill>
          </a:ln>
        </p:spPr>
      </p:pic>
      <p:sp>
        <p:nvSpPr>
          <p:cNvPr id="7" name="Espace réservé du contenu 2"/>
          <p:cNvSpPr txBox="1">
            <a:spLocks/>
          </p:cNvSpPr>
          <p:nvPr/>
        </p:nvSpPr>
        <p:spPr>
          <a:xfrm>
            <a:off x="323528" y="1124744"/>
            <a:ext cx="8686800" cy="1756792"/>
          </a:xfrm>
          <a:prstGeom prst="rect">
            <a:avLst/>
          </a:prstGeom>
          <a:solidFill>
            <a:schemeClr val="accent3">
              <a:lumMod val="20000"/>
              <a:lumOff val="80000"/>
            </a:schemeClr>
          </a:solidFill>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accent2">
                    <a:lumMod val="50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accent2">
                    <a:lumMod val="50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accent2">
                    <a:lumMod val="50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accent2">
                    <a:lumMod val="50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pPr>
            <a:r>
              <a:rPr lang="fr-FR" sz="4000" b="1" dirty="0" smtClean="0">
                <a:solidFill>
                  <a:schemeClr val="accent2">
                    <a:lumMod val="75000"/>
                  </a:schemeClr>
                </a:solidFill>
                <a:latin typeface="+mj-lt"/>
              </a:rPr>
              <a:t>Trois activités</a:t>
            </a:r>
          </a:p>
          <a:p>
            <a:pPr>
              <a:spcAft>
                <a:spcPts val="1200"/>
              </a:spcAft>
              <a:buFont typeface="Arial" pitchFamily="34" charset="0"/>
              <a:buNone/>
            </a:pPr>
            <a:r>
              <a:rPr lang="fr-FR" u="sng" dirty="0" smtClean="0">
                <a:solidFill>
                  <a:schemeClr val="accent2">
                    <a:lumMod val="75000"/>
                  </a:schemeClr>
                </a:solidFill>
                <a:latin typeface="+mj-lt"/>
              </a:rPr>
              <a:t>Activités 1 et 2</a:t>
            </a:r>
            <a:r>
              <a:rPr lang="fr-FR" dirty="0" smtClean="0">
                <a:solidFill>
                  <a:schemeClr val="accent2">
                    <a:lumMod val="75000"/>
                  </a:schemeClr>
                </a:solidFill>
                <a:latin typeface="+mj-lt"/>
              </a:rPr>
              <a:t> : Introduction des notions de pression, force pressante et surface pressée.</a:t>
            </a:r>
          </a:p>
        </p:txBody>
      </p:sp>
    </p:spTree>
    <p:extLst>
      <p:ext uri="{BB962C8B-B14F-4D97-AF65-F5344CB8AC3E}">
        <p14:creationId xmlns:p14="http://schemas.microsoft.com/office/powerpoint/2010/main" val="14217926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124744"/>
            <a:ext cx="8686800" cy="1756792"/>
          </a:xfrm>
        </p:spPr>
        <p:txBody>
          <a:bodyPr>
            <a:normAutofit fontScale="92500" lnSpcReduction="10000"/>
          </a:bodyPr>
          <a:lstStyle/>
          <a:p>
            <a:pPr algn="ctr">
              <a:buNone/>
            </a:pPr>
            <a:r>
              <a:rPr lang="fr-FR" sz="4000" b="1" dirty="0" smtClean="0">
                <a:solidFill>
                  <a:schemeClr val="accent2">
                    <a:lumMod val="75000"/>
                  </a:schemeClr>
                </a:solidFill>
                <a:latin typeface="+mj-lt"/>
              </a:rPr>
              <a:t>Trois activités</a:t>
            </a:r>
          </a:p>
          <a:p>
            <a:pPr>
              <a:spcAft>
                <a:spcPts val="1200"/>
              </a:spcAft>
              <a:buNone/>
            </a:pPr>
            <a:r>
              <a:rPr lang="fr-FR" u="sng" dirty="0" smtClean="0">
                <a:solidFill>
                  <a:schemeClr val="accent2">
                    <a:lumMod val="75000"/>
                  </a:schemeClr>
                </a:solidFill>
                <a:latin typeface="+mj-lt"/>
              </a:rPr>
              <a:t>Activités 1 et 2</a:t>
            </a:r>
            <a:r>
              <a:rPr lang="fr-FR" dirty="0" smtClean="0">
                <a:solidFill>
                  <a:schemeClr val="accent2">
                    <a:lumMod val="75000"/>
                  </a:schemeClr>
                </a:solidFill>
                <a:latin typeface="+mj-lt"/>
              </a:rPr>
              <a:t> : Introduction des notions de pression, force pressante et surface pressée.</a:t>
            </a:r>
          </a:p>
        </p:txBody>
      </p:sp>
      <p:sp>
        <p:nvSpPr>
          <p:cNvPr id="5" name="Titre 1"/>
          <p:cNvSpPr>
            <a:spLocks noGrp="1"/>
          </p:cNvSpPr>
          <p:nvPr>
            <p:ph type="title"/>
          </p:nvPr>
        </p:nvSpPr>
        <p:spPr>
          <a:xfrm>
            <a:off x="251520" y="116632"/>
            <a:ext cx="8435280" cy="1143000"/>
          </a:xfrm>
        </p:spPr>
        <p:txBody>
          <a:bodyPr>
            <a:normAutofit/>
          </a:bodyPr>
          <a:lstStyle/>
          <a:p>
            <a:r>
              <a:rPr lang="fr-FR" b="1" dirty="0" smtClean="0">
                <a:solidFill>
                  <a:schemeClr val="accent2">
                    <a:lumMod val="75000"/>
                  </a:schemeClr>
                </a:solidFill>
              </a:rPr>
              <a:t>TP1 </a:t>
            </a:r>
            <a:r>
              <a:rPr lang="fr-FR" b="1" dirty="0" smtClean="0">
                <a:solidFill>
                  <a:schemeClr val="accent2">
                    <a:lumMod val="75000"/>
                  </a:schemeClr>
                </a:solidFill>
                <a:ea typeface="+mn-ea"/>
                <a:cs typeface="+mn-cs"/>
              </a:rPr>
              <a:t>: </a:t>
            </a:r>
            <a:r>
              <a:rPr lang="fr-FR" b="1" dirty="0">
                <a:solidFill>
                  <a:schemeClr val="accent2">
                    <a:lumMod val="75000"/>
                  </a:schemeClr>
                </a:solidFill>
                <a:ea typeface="+mn-ea"/>
                <a:cs typeface="+mn-cs"/>
              </a:rPr>
              <a:t>Pression et forces pressantes</a:t>
            </a:r>
          </a:p>
        </p:txBody>
      </p:sp>
      <p:pic>
        <p:nvPicPr>
          <p:cNvPr id="6" name="Image 5"/>
          <p:cNvPicPr>
            <a:picLocks noChangeAspect="1"/>
          </p:cNvPicPr>
          <p:nvPr/>
        </p:nvPicPr>
        <p:blipFill rotWithShape="1">
          <a:blip r:embed="rId2"/>
          <a:srcRect l="1" t="47657" r="-3062" b="4025"/>
          <a:stretch/>
        </p:blipFill>
        <p:spPr>
          <a:xfrm>
            <a:off x="1187624" y="2708920"/>
            <a:ext cx="6144108" cy="4032448"/>
          </a:xfrm>
          <a:prstGeom prst="rect">
            <a:avLst/>
          </a:prstGeom>
          <a:ln>
            <a:solidFill>
              <a:srgbClr val="000000"/>
            </a:solidFill>
          </a:ln>
        </p:spPr>
      </p:pic>
    </p:spTree>
    <p:extLst>
      <p:ext uri="{BB962C8B-B14F-4D97-AF65-F5344CB8AC3E}">
        <p14:creationId xmlns:p14="http://schemas.microsoft.com/office/powerpoint/2010/main" val="4019491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1648</TotalTime>
  <Words>1328</Words>
  <Application>Microsoft Office PowerPoint</Application>
  <PresentationFormat>Affichage à l'écran (4:3)</PresentationFormat>
  <Paragraphs>224</Paragraphs>
  <Slides>47</Slides>
  <Notes>1</Notes>
  <HiddenSlides>0</HiddenSlides>
  <MMClips>0</MMClips>
  <ScaleCrop>false</ScaleCrop>
  <HeadingPairs>
    <vt:vector size="6" baseType="variant">
      <vt:variant>
        <vt:lpstr>Polices utilisées</vt:lpstr>
      </vt:variant>
      <vt:variant>
        <vt:i4>6</vt:i4>
      </vt:variant>
      <vt:variant>
        <vt:lpstr>Thème</vt:lpstr>
      </vt:variant>
      <vt:variant>
        <vt:i4>3</vt:i4>
      </vt:variant>
      <vt:variant>
        <vt:lpstr>Titres des diapositives</vt:lpstr>
      </vt:variant>
      <vt:variant>
        <vt:i4>47</vt:i4>
      </vt:variant>
    </vt:vector>
  </HeadingPairs>
  <TitlesOfParts>
    <vt:vector size="56" baseType="lpstr">
      <vt:lpstr>Arial</vt:lpstr>
      <vt:lpstr>Calibri</vt:lpstr>
      <vt:lpstr>Calibri Light</vt:lpstr>
      <vt:lpstr>Cambria Math</vt:lpstr>
      <vt:lpstr>Symbol</vt:lpstr>
      <vt:lpstr>Times New Roman</vt:lpstr>
      <vt:lpstr>Thème Office</vt:lpstr>
      <vt:lpstr>1_Conception personnalisée</vt:lpstr>
      <vt:lpstr>Conception personnalisée</vt:lpstr>
      <vt:lpstr>Travail interdisciplinaire mathématiques – sciences physiques  en Première Professionnelle (fonction, proportionnalité, statistique, hydrostatique)</vt:lpstr>
      <vt:lpstr>Constats</vt:lpstr>
      <vt:lpstr>BOEN spécial n° 2 du 19 février 2009</vt:lpstr>
      <vt:lpstr>Lien avec la statistique</vt:lpstr>
      <vt:lpstr>DÉROULEMENT</vt:lpstr>
      <vt:lpstr>DÉROULEMENT</vt:lpstr>
      <vt:lpstr>TP1 : Pression et forces pressantes</vt:lpstr>
      <vt:lpstr>TP1 : Pression et forces pressantes</vt:lpstr>
      <vt:lpstr>TP1 : Pression et forces pressantes</vt:lpstr>
      <vt:lpstr>TP1 : Pression et forces pressantes</vt:lpstr>
      <vt:lpstr>DÉROULEMENT</vt:lpstr>
      <vt:lpstr>TP2 : Pourquoi les hublots des sous-marins sont-ils épais ? </vt:lpstr>
      <vt:lpstr>TP2 : Pourquoi les hublots des sous-marins sont-ils épais ? </vt:lpstr>
      <vt:lpstr>TP2 : Pourquoi les hublots des sous-marins sont-ils épais ? </vt:lpstr>
      <vt:lpstr>Présentation PowerPoint</vt:lpstr>
      <vt:lpstr>Présentation PowerPoint</vt:lpstr>
      <vt:lpstr>TP2 : Pourquoi les hublots des sous-marins sont-ils épais ? </vt:lpstr>
      <vt:lpstr>DÉROULEMENT</vt:lpstr>
      <vt:lpstr> Analyse des résultats du TP2 </vt:lpstr>
      <vt:lpstr>Différence de pression (hPa)  en fonction de la hauteur d’eau (cm)</vt:lpstr>
      <vt:lpstr>Incertitudes de mesure</vt:lpstr>
      <vt:lpstr>Incertitudes de mesure</vt:lpstr>
      <vt:lpstr>Incertitudes de mesure</vt:lpstr>
      <vt:lpstr>Incertitudes de mesure</vt:lpstr>
      <vt:lpstr>DÉROULEMENT</vt:lpstr>
      <vt:lpstr>TP3 : Incertitude liée à un manipulateur</vt:lpstr>
      <vt:lpstr>TP3 : Incertitude liée à un manipulateur</vt:lpstr>
      <vt:lpstr>TP3 : Incertitude liée à un manipulateur</vt:lpstr>
      <vt:lpstr>TP3 : Incertitude liée à un manipulateur</vt:lpstr>
      <vt:lpstr>Exemples de résultats d’élèves</vt:lpstr>
      <vt:lpstr>DÉROULEMENT</vt:lpstr>
      <vt:lpstr>Analyse des résultats du TP3</vt:lpstr>
      <vt:lpstr>Interprétation du volume trouvé</vt:lpstr>
      <vt:lpstr>Pourquoi l’écart type corrigé ?</vt:lpstr>
      <vt:lpstr>Pourquoi l’écart type corrigé ?</vt:lpstr>
      <vt:lpstr>DÉROULEMENT</vt:lpstr>
      <vt:lpstr>Exploitation des résultats du TP2</vt:lpstr>
      <vt:lpstr> Droite de régression linéaire </vt:lpstr>
      <vt:lpstr>Exploitation des résultats du TP2</vt:lpstr>
      <vt:lpstr> Comparaison de la droite de régression linéaire avec la loi sur la pression </vt:lpstr>
      <vt:lpstr>Exploitation des résultats du TP2</vt:lpstr>
      <vt:lpstr>DÉROULEMENT</vt:lpstr>
      <vt:lpstr>Conclusion</vt:lpstr>
      <vt:lpstr>Conclusion</vt:lpstr>
      <vt:lpstr>Présentation PowerPoint</vt:lpstr>
      <vt:lpstr>Conclusion</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Travail interdisciplinaire en Première Professionnelle B. Chaput, H. Hadidou – IRES de Toulouse C. DUCAMP – ENFA Toulouse</dc:title>
  <dc:creator>Hamid</dc:creator>
  <cp:lastModifiedBy>Brigitte Chaput</cp:lastModifiedBy>
  <cp:revision>180</cp:revision>
  <cp:lastPrinted>2016-06-23T13:18:33Z</cp:lastPrinted>
  <dcterms:created xsi:type="dcterms:W3CDTF">2015-03-05T15:27:33Z</dcterms:created>
  <dcterms:modified xsi:type="dcterms:W3CDTF">2016-06-23T13:25:38Z</dcterms:modified>
</cp:coreProperties>
</file>